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</p:sldMasterIdLst>
  <p:notesMasterIdLst>
    <p:notesMasterId r:id="rId14"/>
  </p:notesMasterIdLst>
  <p:sldIdLst>
    <p:sldId id="588" r:id="rId2"/>
    <p:sldId id="599" r:id="rId3"/>
    <p:sldId id="540" r:id="rId4"/>
    <p:sldId id="541" r:id="rId5"/>
    <p:sldId id="582" r:id="rId6"/>
    <p:sldId id="613" r:id="rId7"/>
    <p:sldId id="610" r:id="rId8"/>
    <p:sldId id="606" r:id="rId9"/>
    <p:sldId id="612" r:id="rId10"/>
    <p:sldId id="609" r:id="rId11"/>
    <p:sldId id="607" r:id="rId12"/>
    <p:sldId id="289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GRO325\Desktop\&#1043;&#1088;&#1072;&#1092;&#1080;&#1082;&#1080;%20&#1101;&#1082;&#1089;&#1077;&#1083;&#1100;\&#1089;&#1086;&#1076;&#1077;&#1088;&#1078;&#1072;&#1085;&#1080;&#1077;%20&#1088;2&#1086;5%20&#1087;&#1086;%20&#1088;&#1072;&#1081;&#1086;&#1085;&#1072;&#108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525684269702398E-2"/>
          <c:y val="2.1469894617572961E-2"/>
          <c:w val="0.98107178029390774"/>
          <c:h val="0.912684674403357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Площадь, %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4B6-49B5-91DA-FE966623424C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4B6-49B5-91DA-FE966623424C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4B6-49B5-91DA-FE966623424C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4B6-49B5-91DA-FE966623424C}"/>
              </c:ext>
            </c:extLst>
          </c:dPt>
          <c:dLbls>
            <c:dLbl>
              <c:idx val="0"/>
              <c:layout>
                <c:manualLayout>
                  <c:x val="-0.1014184225575155"/>
                  <c:y val="0.14868600437429233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/>
                      </a:solidFill>
                      <a:effectLst/>
                      <a:latin typeface="Noah Bold" panose="0000080000000000000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4B6-49B5-91DA-FE966623424C}"/>
                </c:ext>
              </c:extLst>
            </c:dLbl>
            <c:dLbl>
              <c:idx val="1"/>
              <c:layout>
                <c:manualLayout>
                  <c:x val="-0.16460762367699808"/>
                  <c:y val="0.19875741918750353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2"/>
                      </a:solidFill>
                      <a:effectLst/>
                      <a:latin typeface="Noah Bold" panose="0000080000000000000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4B6-49B5-91DA-FE966623424C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3"/>
                      </a:solidFill>
                      <a:effectLst/>
                      <a:latin typeface="Noah Bold" panose="0000080000000000000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C4B6-49B5-91DA-FE966623424C}"/>
                </c:ext>
              </c:extLst>
            </c:dLbl>
            <c:dLbl>
              <c:idx val="3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/>
                        </a:solidFill>
                        <a:effectLst/>
                        <a:latin typeface="Noah Bold" panose="00000800000000000000"/>
                        <a:ea typeface="+mn-ea"/>
                        <a:cs typeface="+mn-cs"/>
                      </a:defRPr>
                    </a:pPr>
                    <a:fld id="{FD03D1AC-DB7F-4FCB-943F-CE0B5794EDFF}" type="CATEGORYNAME">
                      <a:rPr lang="ru-RU" sz="1200" smtClean="0"/>
                      <a:pPr>
                        <a:defRPr sz="12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sz="1200" dirty="0"/>
                      <a:t> и</a:t>
                    </a:r>
                    <a:r>
                      <a:rPr lang="ru-RU" sz="1200" baseline="0" dirty="0"/>
                      <a:t> </a:t>
                    </a:r>
                    <a:r>
                      <a:rPr lang="ru-RU" sz="1200" baseline="0" dirty="0" err="1"/>
                      <a:t>бл.к</a:t>
                    </a:r>
                    <a:r>
                      <a:rPr lang="ru-RU" sz="1200" baseline="0" dirty="0"/>
                      <a:t> </a:t>
                    </a:r>
                    <a:r>
                      <a:rPr lang="ru-RU" sz="1200" baseline="0" dirty="0" err="1"/>
                      <a:t>нейт</a:t>
                    </a:r>
                    <a:r>
                      <a:rPr lang="ru-RU" sz="1200" baseline="0" dirty="0"/>
                      <a:t>.
</a:t>
                    </a:r>
                    <a:fld id="{BF07FAF8-1B37-4262-8366-85FD4F4182C9}" type="PERCENTAGE">
                      <a:rPr lang="ru-RU" sz="1200" baseline="0"/>
                      <a:pPr>
                        <a:defRPr sz="1200">
                          <a:solidFill>
                            <a:schemeClr val="accent1"/>
                          </a:solidFill>
                        </a:defRPr>
                      </a:pPr>
                      <a:t>[ПРОЦЕНТ]</a:t>
                    </a:fld>
                    <a:endParaRPr lang="ru-RU" sz="1200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/>
                      </a:solidFill>
                      <a:effectLst/>
                      <a:latin typeface="Noah Bold" panose="0000080000000000000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4B6-49B5-91DA-FE966623424C}"/>
                </c:ext>
              </c:extLst>
            </c:dLbl>
            <c:spPr>
              <a:solidFill>
                <a:srgbClr val="FFFFFF">
                  <a:alpha val="90000"/>
                </a:srgbClr>
              </a:solidFill>
              <a:ln w="12700" cap="flat" cmpd="sng" algn="ctr">
                <a:solidFill>
                  <a:srgbClr val="5B9BD5"/>
                </a:solidFill>
                <a:round/>
              </a:ln>
              <a:effectLst>
                <a:outerShdw blurRad="50800" dist="38100" dir="2700000" algn="tl" rotWithShape="0">
                  <a:srgbClr val="5B9BD5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effectLst/>
                    <a:latin typeface="Noah Bold" panose="0000080000000000000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сильнокислые</c:v>
                </c:pt>
                <c:pt idx="1">
                  <c:v>среднекислые</c:v>
                </c:pt>
                <c:pt idx="2">
                  <c:v>слабокислые</c:v>
                </c:pt>
                <c:pt idx="3">
                  <c:v>нейтральные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15</c:v>
                </c:pt>
                <c:pt idx="2">
                  <c:v>44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B6-49B5-91DA-FE966623424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4000" b="1">
          <a:latin typeface="Noah Bold" panose="00000800000000000000"/>
        </a:defRPr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'Площадь Р2О5 на кислых '!$B$24</c:f>
              <c:strCache>
                <c:ptCount val="1"/>
                <c:pt idx="0">
                  <c:v>Посевные площади с содержанием Р2О5 &lt;100 мг/кг и рН &lt;5,5, тыс. га</c:v>
                </c:pt>
              </c:strCache>
            </c:strRef>
          </c:tx>
          <c:spPr>
            <a:ln w="25400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'Площадь Р2О5 на кислых '!$A$25:$A$41</c:f>
              <c:strCache>
                <c:ptCount val="17"/>
                <c:pt idx="0">
                  <c:v>Яшкинский</c:v>
                </c:pt>
                <c:pt idx="1">
                  <c:v>Гурьевский</c:v>
                </c:pt>
                <c:pt idx="2">
                  <c:v>Новокузнецкий</c:v>
                </c:pt>
                <c:pt idx="3">
                  <c:v>Промышленновский</c:v>
                </c:pt>
                <c:pt idx="4">
                  <c:v>Яйский</c:v>
                </c:pt>
                <c:pt idx="5">
                  <c:v>Юргинский</c:v>
                </c:pt>
                <c:pt idx="6">
                  <c:v>Топкинский</c:v>
                </c:pt>
                <c:pt idx="7">
                  <c:v>Кемеровский</c:v>
                </c:pt>
                <c:pt idx="8">
                  <c:v>Тяжинский</c:v>
                </c:pt>
                <c:pt idx="9">
                  <c:v>Тисльский</c:v>
                </c:pt>
                <c:pt idx="10">
                  <c:v>Ижморский</c:v>
                </c:pt>
                <c:pt idx="11">
                  <c:v>Чебулинский</c:v>
                </c:pt>
                <c:pt idx="12">
                  <c:v>Беловский</c:v>
                </c:pt>
                <c:pt idx="13">
                  <c:v>Прокопьевский</c:v>
                </c:pt>
                <c:pt idx="14">
                  <c:v>Мариинский</c:v>
                </c:pt>
                <c:pt idx="15">
                  <c:v>Л-Кузнецкий</c:v>
                </c:pt>
                <c:pt idx="16">
                  <c:v>Крапивинский</c:v>
                </c:pt>
              </c:strCache>
            </c:strRef>
          </c:cat>
          <c:val>
            <c:numRef>
              <c:f>'Площадь Р2О5 на кислых '!$B$25:$B$41</c:f>
              <c:numCache>
                <c:formatCode>General</c:formatCode>
                <c:ptCount val="17"/>
                <c:pt idx="0">
                  <c:v>2.4</c:v>
                </c:pt>
                <c:pt idx="1">
                  <c:v>3.8</c:v>
                </c:pt>
                <c:pt idx="2">
                  <c:v>7.7</c:v>
                </c:pt>
                <c:pt idx="3" formatCode="0.0">
                  <c:v>12</c:v>
                </c:pt>
                <c:pt idx="4">
                  <c:v>13.5</c:v>
                </c:pt>
                <c:pt idx="5">
                  <c:v>13.6</c:v>
                </c:pt>
                <c:pt idx="6">
                  <c:v>14.7</c:v>
                </c:pt>
                <c:pt idx="7">
                  <c:v>16.100000000000001</c:v>
                </c:pt>
                <c:pt idx="8">
                  <c:v>18.399999999999999</c:v>
                </c:pt>
                <c:pt idx="9">
                  <c:v>18.8</c:v>
                </c:pt>
                <c:pt idx="10">
                  <c:v>20.399999999999999</c:v>
                </c:pt>
                <c:pt idx="11">
                  <c:v>23.4</c:v>
                </c:pt>
                <c:pt idx="12" formatCode="0.0">
                  <c:v>25</c:v>
                </c:pt>
                <c:pt idx="13">
                  <c:v>25.1</c:v>
                </c:pt>
                <c:pt idx="14">
                  <c:v>26.9</c:v>
                </c:pt>
                <c:pt idx="15">
                  <c:v>28.4</c:v>
                </c:pt>
                <c:pt idx="16">
                  <c:v>39.4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BB-4A90-A6D3-BB272B1F8B9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290202072"/>
        <c:axId val="290202432"/>
      </c:lineChart>
      <c:catAx>
        <c:axId val="290202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spc="3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0202432"/>
        <c:crosses val="autoZero"/>
        <c:auto val="1"/>
        <c:lblAlgn val="ctr"/>
        <c:lblOffset val="100"/>
        <c:noMultiLvlLbl val="0"/>
      </c:catAx>
      <c:valAx>
        <c:axId val="290202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90202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1"/>
    </a:solidFill>
    <a:ln w="9525" cap="flat" cmpd="sng" algn="ctr">
      <a:solidFill>
        <a:schemeClr val="lt1">
          <a:lumMod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defRPr sz="900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00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900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0.61622</cdr:x>
      <cdr:y>0.08393</cdr:y>
    </cdr:from>
    <cdr:to>
      <cdr:x>0.80811</cdr:x>
      <cdr:y>0.16207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054109" y="1052286"/>
          <a:ext cx="2819400" cy="979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4000" b="1" dirty="0">
            <a:latin typeface="Noah Bold" panose="00000800000000000000"/>
          </a:endParaRPr>
        </a:p>
      </cdr:txBody>
    </cdr:sp>
  </cdr:relSizeAnchor>
  <cdr:relSizeAnchor xmlns:cdr="http://schemas.openxmlformats.org/drawingml/2006/chartDrawing">
    <cdr:from>
      <cdr:x>0.07859</cdr:x>
      <cdr:y>0.50646</cdr:y>
    </cdr:from>
    <cdr:to>
      <cdr:x>0.32783</cdr:x>
      <cdr:y>0.61585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154709" y="6349999"/>
          <a:ext cx="3662000" cy="1371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>
            <a:latin typeface="Noah Bold" panose="0000080000000000000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76E11-7EEA-4708-B6D7-E061DDE75EA0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9473B-6EBB-4702-BF84-5C76E9590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E22B-BDD1-45FB-B7C0-A53A6BF820D9}" type="datetime1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34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72605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34687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948995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324362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655587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414866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34246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461730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376FFD-FB8B-4E94-39F6-28DB3D147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88C782-2CE2-1524-502D-97F9A2DCB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9A361F-1991-12C6-95A5-9E6C5E6FC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A96A-6C21-434B-91E2-225D63EC3CCD}" type="datetime1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AA66DD-E572-9E7D-FDB9-AA6BF8F28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2D95FC-4815-2396-C78F-B6EC2E024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46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118170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71DEA-FE18-43DB-B270-50CF1670CE82}" type="datetime1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04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40982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618968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7827-6F57-4B3D-BC38-1251AC13E854}" type="datetime1">
              <a:rPr lang="ru-RU" smtClean="0"/>
              <a:t>03.04.2025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50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E260-B98E-4709-A192-78445E2B3288}" type="datetime1">
              <a:rPr lang="ru-RU" smtClean="0"/>
              <a:t>03.04.2025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94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35563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24CF-6176-4FD2-9AEA-820703EE1DB0}" type="datetime1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ФГБУ ЦАС "Кемеровский"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34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13EC365-FC07-4DD2-AEA3-7084B62A3321}" type="datetime1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ru-RU"/>
              <a:t>ФГБУ ЦАС "Кемеровский"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ED7051-A000-4F69-8A7F-87BF5C06CA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59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  <p:sldLayoutId id="2147483756" r:id="rId18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Agrohim_4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34184361-826D-F99B-F27C-A2B7C852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ФГБУ ЦАС "Кемеровский"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69B3629-5A78-0E21-C14F-1AF4A2AB8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161923-3D46-A9CB-C88E-483C3AB650AE}"/>
              </a:ext>
            </a:extLst>
          </p:cNvPr>
          <p:cNvSpPr txBox="1"/>
          <p:nvPr/>
        </p:nvSpPr>
        <p:spPr>
          <a:xfrm>
            <a:off x="1524000" y="951398"/>
            <a:ext cx="9143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latin typeface="Noah Bold" panose="00000800000000000000"/>
              </a:rPr>
              <a:t>Эффективность химической мелиорации  в Кузбассе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341F4A-8B07-77FD-84A7-3F20B153A96A}"/>
              </a:ext>
            </a:extLst>
          </p:cNvPr>
          <p:cNvSpPr txBox="1"/>
          <p:nvPr/>
        </p:nvSpPr>
        <p:spPr>
          <a:xfrm>
            <a:off x="3105508" y="3429000"/>
            <a:ext cx="82727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Клинцев</a:t>
            </a:r>
            <a:r>
              <a:rPr lang="ru-RU" sz="2800" b="1" dirty="0" smtClean="0"/>
              <a:t> </a:t>
            </a:r>
            <a:r>
              <a:rPr lang="ru-RU" sz="2800" b="1" dirty="0"/>
              <a:t>Александр Сергеевич начальник отдела информационного обеспечения и прогноза</a:t>
            </a:r>
          </a:p>
        </p:txBody>
      </p:sp>
    </p:spTree>
    <p:extLst>
      <p:ext uri="{BB962C8B-B14F-4D97-AF65-F5344CB8AC3E}">
        <p14:creationId xmlns:p14="http://schemas.microsoft.com/office/powerpoint/2010/main" val="3710967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9CE981-33D8-9559-8BB5-5F505950C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82015"/>
            <a:ext cx="10364451" cy="1596177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/>
              <a:t>Агрохимические показатели</a:t>
            </a:r>
            <a:br>
              <a:rPr lang="ru-RU" dirty="0"/>
            </a:br>
            <a:r>
              <a:rPr lang="ru-RU" dirty="0"/>
              <a:t>Фосфоритование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E1C65233-4189-0B24-D99D-94BCCFD462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460759"/>
              </p:ext>
            </p:extLst>
          </p:nvPr>
        </p:nvGraphicFramePr>
        <p:xfrm>
          <a:off x="915030" y="1798320"/>
          <a:ext cx="10363195" cy="570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639">
                  <a:extLst>
                    <a:ext uri="{9D8B030D-6E8A-4147-A177-3AD203B41FA5}">
                      <a16:colId xmlns:a16="http://schemas.microsoft.com/office/drawing/2014/main" val="2376971011"/>
                    </a:ext>
                  </a:extLst>
                </a:gridCol>
                <a:gridCol w="2072639">
                  <a:extLst>
                    <a:ext uri="{9D8B030D-6E8A-4147-A177-3AD203B41FA5}">
                      <a16:colId xmlns:a16="http://schemas.microsoft.com/office/drawing/2014/main" val="429259862"/>
                    </a:ext>
                  </a:extLst>
                </a:gridCol>
                <a:gridCol w="2072639">
                  <a:extLst>
                    <a:ext uri="{9D8B030D-6E8A-4147-A177-3AD203B41FA5}">
                      <a16:colId xmlns:a16="http://schemas.microsoft.com/office/drawing/2014/main" val="2937996452"/>
                    </a:ext>
                  </a:extLst>
                </a:gridCol>
                <a:gridCol w="2072639">
                  <a:extLst>
                    <a:ext uri="{9D8B030D-6E8A-4147-A177-3AD203B41FA5}">
                      <a16:colId xmlns:a16="http://schemas.microsoft.com/office/drawing/2014/main" val="1815207057"/>
                    </a:ext>
                  </a:extLst>
                </a:gridCol>
                <a:gridCol w="2072639">
                  <a:extLst>
                    <a:ext uri="{9D8B030D-6E8A-4147-A177-3AD203B41FA5}">
                      <a16:colId xmlns:a16="http://schemas.microsoft.com/office/drawing/2014/main" val="3982931349"/>
                    </a:ext>
                  </a:extLst>
                </a:gridCol>
              </a:tblGrid>
              <a:tr h="7416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Вариант </a:t>
                      </a: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Глубина, см 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NO3</a:t>
                      </a: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массовая доля, мг/кг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197793"/>
                  </a:ext>
                </a:extLst>
              </a:tr>
              <a:tr h="741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мг/кг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P</a:t>
                      </a:r>
                      <a:r>
                        <a:rPr lang="en-US" sz="24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2</a:t>
                      </a:r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O</a:t>
                      </a:r>
                      <a:r>
                        <a:rPr lang="en-US" sz="24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5 (</a:t>
                      </a:r>
                      <a:r>
                        <a:rPr lang="ru-RU" sz="24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подвиж)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Noah Bold" panose="0000080000000000000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K</a:t>
                      </a:r>
                      <a:r>
                        <a:rPr lang="en-US" sz="24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2</a:t>
                      </a:r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O </a:t>
                      </a:r>
                      <a:r>
                        <a:rPr lang="en-US" sz="24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(</a:t>
                      </a:r>
                      <a:r>
                        <a:rPr lang="ru-RU" sz="24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подвиж.)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Noah Bold" panose="0000080000000000000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9192137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Контроль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0-20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48527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20-40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283587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0-20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</a:rPr>
                        <a:t>111 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Noah Bold" panose="00000800000000000000"/>
                        </a:rPr>
                        <a:t>( на 33,7%)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675868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20-40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</a:rPr>
                        <a:t>124 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Noah Bold" panose="00000800000000000000"/>
                        </a:rPr>
                        <a:t>(на 59%)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817044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0-20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</a:rPr>
                        <a:t>103 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Noah Bold" panose="00000800000000000000"/>
                        </a:rPr>
                        <a:t>(на 24,1%)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13768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20-40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</a:rPr>
                        <a:t>85 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Noah Bold" panose="00000800000000000000"/>
                        </a:rPr>
                        <a:t>(на 9,%)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861604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0-20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</a:rPr>
                        <a:t>159 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Noah Bold" panose="00000800000000000000"/>
                        </a:rPr>
                        <a:t>(на 91,6%)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81855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20-40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</a:rPr>
                        <a:t>106 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Noah Bold" panose="00000800000000000000"/>
                        </a:rPr>
                        <a:t>(на 35,9%)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Noah Bold" panose="00000800000000000000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196756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3E210F9-EA1A-955A-7202-C75461FB5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7344" y="6492875"/>
            <a:ext cx="6672887" cy="365125"/>
          </a:xfrm>
        </p:spPr>
        <p:txBody>
          <a:bodyPr/>
          <a:lstStyle/>
          <a:p>
            <a:r>
              <a:rPr lang="ru-RU" dirty="0"/>
              <a:t>ФГБУ ЦАС "Кемеровский"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AF2EE5-93AD-7FA4-E658-73A82E4B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195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243944"/>
            <a:ext cx="10364451" cy="54781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Noah Bold" panose="00000800000000000000"/>
              </a:rPr>
              <a:t>Эффективность</a:t>
            </a:r>
            <a:r>
              <a:rPr lang="ru-RU" dirty="0">
                <a:latin typeface="Noah Bold" panose="00000800000000000000"/>
              </a:rPr>
              <a:t> </a:t>
            </a:r>
            <a:r>
              <a:rPr lang="ru-RU" b="1" dirty="0">
                <a:latin typeface="Noah Bold" panose="00000800000000000000"/>
              </a:rPr>
              <a:t>фосфоритования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101840" y="6338617"/>
            <a:ext cx="764215" cy="365125"/>
          </a:xfrm>
        </p:spPr>
        <p:txBody>
          <a:bodyPr/>
          <a:lstStyle/>
          <a:p>
            <a:fld id="{0FED7051-A000-4F69-8A7F-87BF5C06CAB3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415193"/>
              </p:ext>
            </p:extLst>
          </p:nvPr>
        </p:nvGraphicFramePr>
        <p:xfrm>
          <a:off x="195944" y="745847"/>
          <a:ext cx="11458000" cy="7275971"/>
        </p:xfrm>
        <a:graphic>
          <a:graphicData uri="http://schemas.openxmlformats.org/drawingml/2006/table">
            <a:tbl>
              <a:tblPr firstRow="1" firstCol="1" bandRow="1"/>
              <a:tblGrid>
                <a:gridCol w="944959">
                  <a:extLst>
                    <a:ext uri="{9D8B030D-6E8A-4147-A177-3AD203B41FA5}">
                      <a16:colId xmlns:a16="http://schemas.microsoft.com/office/drawing/2014/main" val="225038982"/>
                    </a:ext>
                  </a:extLst>
                </a:gridCol>
                <a:gridCol w="906011">
                  <a:extLst>
                    <a:ext uri="{9D8B030D-6E8A-4147-A177-3AD203B41FA5}">
                      <a16:colId xmlns:a16="http://schemas.microsoft.com/office/drawing/2014/main" val="2524428635"/>
                    </a:ext>
                  </a:extLst>
                </a:gridCol>
                <a:gridCol w="1586430">
                  <a:extLst>
                    <a:ext uri="{9D8B030D-6E8A-4147-A177-3AD203B41FA5}">
                      <a16:colId xmlns:a16="http://schemas.microsoft.com/office/drawing/2014/main" val="3315663286"/>
                    </a:ext>
                  </a:extLst>
                </a:gridCol>
                <a:gridCol w="1145800">
                  <a:extLst>
                    <a:ext uri="{9D8B030D-6E8A-4147-A177-3AD203B41FA5}">
                      <a16:colId xmlns:a16="http://schemas.microsoft.com/office/drawing/2014/main" val="1835310440"/>
                    </a:ext>
                  </a:extLst>
                </a:gridCol>
                <a:gridCol w="1145800">
                  <a:extLst>
                    <a:ext uri="{9D8B030D-6E8A-4147-A177-3AD203B41FA5}">
                      <a16:colId xmlns:a16="http://schemas.microsoft.com/office/drawing/2014/main" val="1397430715"/>
                    </a:ext>
                  </a:extLst>
                </a:gridCol>
                <a:gridCol w="1145800">
                  <a:extLst>
                    <a:ext uri="{9D8B030D-6E8A-4147-A177-3AD203B41FA5}">
                      <a16:colId xmlns:a16="http://schemas.microsoft.com/office/drawing/2014/main" val="2357930075"/>
                    </a:ext>
                  </a:extLst>
                </a:gridCol>
                <a:gridCol w="1145800">
                  <a:extLst>
                    <a:ext uri="{9D8B030D-6E8A-4147-A177-3AD203B41FA5}">
                      <a16:colId xmlns:a16="http://schemas.microsoft.com/office/drawing/2014/main" val="3650853212"/>
                    </a:ext>
                  </a:extLst>
                </a:gridCol>
                <a:gridCol w="1145800">
                  <a:extLst>
                    <a:ext uri="{9D8B030D-6E8A-4147-A177-3AD203B41FA5}">
                      <a16:colId xmlns:a16="http://schemas.microsoft.com/office/drawing/2014/main" val="1551997133"/>
                    </a:ext>
                  </a:extLst>
                </a:gridCol>
                <a:gridCol w="1145800">
                  <a:extLst>
                    <a:ext uri="{9D8B030D-6E8A-4147-A177-3AD203B41FA5}">
                      <a16:colId xmlns:a16="http://schemas.microsoft.com/office/drawing/2014/main" val="983155544"/>
                    </a:ext>
                  </a:extLst>
                </a:gridCol>
                <a:gridCol w="1145800">
                  <a:extLst>
                    <a:ext uri="{9D8B030D-6E8A-4147-A177-3AD203B41FA5}">
                      <a16:colId xmlns:a16="http://schemas.microsoft.com/office/drawing/2014/main" val="2502088036"/>
                    </a:ext>
                  </a:extLst>
                </a:gridCol>
              </a:tblGrid>
              <a:tr h="2005979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Варианты</a:t>
                      </a:r>
                      <a:endParaRPr lang="ru-RU" sz="2000" b="0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Урожайность, т </a:t>
                      </a:r>
                      <a:r>
                        <a:rPr lang="ru-RU" sz="2000" b="0" dirty="0" err="1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зерн</a:t>
                      </a: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ед./га</a:t>
                      </a:r>
                      <a:endParaRPr lang="ru-RU" sz="2000" b="0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Прибавка урожая, т</a:t>
                      </a:r>
                      <a:endParaRPr lang="ru-RU" sz="2000" b="0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прибавки, руб.</a:t>
                      </a:r>
                      <a:endParaRPr lang="ru-RU" sz="2000" b="0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</a:t>
                      </a:r>
                      <a:r>
                        <a:rPr lang="ru-RU" sz="2000" b="0" dirty="0" err="1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фосф</a:t>
                      </a: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муки, руб.</a:t>
                      </a:r>
                      <a:endParaRPr lang="ru-RU" sz="2000" b="0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внесение </a:t>
                      </a:r>
                      <a:r>
                        <a:rPr lang="ru-RU" sz="2000" b="0" dirty="0" err="1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фосф</a:t>
                      </a: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муки, руб.</a:t>
                      </a:r>
                      <a:endParaRPr lang="ru-RU" sz="2000" b="0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уборку и доработку урожая, руб.</a:t>
                      </a:r>
                      <a:endParaRPr lang="ru-RU" sz="2000" b="0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затрат, руб.</a:t>
                      </a:r>
                      <a:endParaRPr lang="ru-RU" sz="2000" b="0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Условный чистый доход, руб.</a:t>
                      </a:r>
                      <a:endParaRPr lang="ru-RU" sz="2000" b="0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Условный чистый доход, руб. на 1 руб. затрат</a:t>
                      </a:r>
                      <a:endParaRPr lang="ru-RU" sz="2000" b="0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144844"/>
                  </a:ext>
                </a:extLst>
              </a:tr>
              <a:tr h="334702">
                <a:tc gridSpan="10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 г.  Пшеница яровая (урожай на контроле - 4,28 т/га)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868449"/>
                  </a:ext>
                </a:extLst>
              </a:tr>
              <a:tr h="346956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 </a:t>
                      </a: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(5,1%)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2640 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1194 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39,6 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1391,6 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1248,4 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059243"/>
                  </a:ext>
                </a:extLst>
              </a:tr>
              <a:tr h="3611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0,82 </a:t>
                      </a: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(19,2%)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9840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2388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316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2760,0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7080,0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2,57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622640"/>
                  </a:ext>
                </a:extLst>
              </a:tr>
              <a:tr h="614774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1,34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(31,3%)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16080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4776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5496,8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10583,2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079372"/>
                  </a:ext>
                </a:extLst>
              </a:tr>
              <a:tr h="334702">
                <a:tc gridSpan="10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 г.  Ячмень яровой ( урожай на контроле -3,76 т/га)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265968"/>
                  </a:ext>
                </a:extLst>
              </a:tr>
              <a:tr h="334702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0,34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(9,04%)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4080 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1194 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244,2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1438,2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2641,8 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1,84 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910686"/>
                  </a:ext>
                </a:extLst>
              </a:tr>
              <a:tr h="334702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Noah Bold" panose="00000800000000000000"/>
                        </a:rPr>
                        <a:t>4,23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Noah Bold" panose="00000800000000000000"/>
                        </a:rPr>
                        <a:t>0,47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Noah Bold" panose="00000800000000000000"/>
                        </a:rPr>
                        <a:t>(12,5%)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5640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2388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337,6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2755,6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2884,4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144397"/>
                  </a:ext>
                </a:extLst>
              </a:tr>
              <a:tr h="614774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0,92 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(24,5%)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11040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4776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660,8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5436,8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5603,2</a:t>
                      </a:r>
                      <a:endParaRPr lang="ru-RU" sz="2400" b="1" dirty="0"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effectLst/>
                          <a:latin typeface="Noah Bold" panose="0000080000000000000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1,03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Noah Bold" panose="00000800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465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870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3B7955-45D1-4E2E-8CF0-AB44E96A3BC2}"/>
              </a:ext>
            </a:extLst>
          </p:cNvPr>
          <p:cNvSpPr txBox="1"/>
          <p:nvPr/>
        </p:nvSpPr>
        <p:spPr>
          <a:xfrm>
            <a:off x="1999185" y="1212543"/>
            <a:ext cx="8514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Спасибо за внимание!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0B98A2-1506-4579-973B-5F4F60977C12}"/>
              </a:ext>
            </a:extLst>
          </p:cNvPr>
          <p:cNvSpPr txBox="1"/>
          <p:nvPr/>
        </p:nvSpPr>
        <p:spPr>
          <a:xfrm>
            <a:off x="1115765" y="2271026"/>
            <a:ext cx="69178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ФГБУ ЦАС «Кемеровский»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latin typeface="Times New Roman" pitchFamily="18" charset="0"/>
                <a:cs typeface="Times New Roman" pitchFamily="18" charset="0"/>
                <a:hlinkClick r:id="rId2"/>
              </a:rPr>
              <a:t>Agrohim_42@mail.ru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Agrohim42.ru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8-3842-604-523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802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23EB654-6303-276A-9394-6F5018D2D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3080" y="237317"/>
            <a:ext cx="8249768" cy="13084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77" b="1" dirty="0">
                <a:solidFill>
                  <a:srgbClr val="C00000"/>
                </a:solidFill>
                <a:latin typeface="Noah Bold" panose="00000800000000000000"/>
              </a:rPr>
              <a:t>Наличие кислых почв – один из лимитирующих факторов для получения высоких и стабильных урожаев с.-х. культур</a:t>
            </a:r>
            <a:endParaRPr lang="ru-RU" sz="2877" dirty="0"/>
          </a:p>
        </p:txBody>
      </p:sp>
      <p:graphicFrame>
        <p:nvGraphicFramePr>
          <p:cNvPr id="6" name="Объект 23">
            <a:extLst>
              <a:ext uri="{FF2B5EF4-FFF2-40B4-BE49-F238E27FC236}">
                <a16:creationId xmlns:a16="http://schemas.microsoft.com/office/drawing/2014/main" id="{CBBE8782-157E-26F8-4F52-CC845A6E7E6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57468872"/>
              </p:ext>
            </p:extLst>
          </p:nvPr>
        </p:nvGraphicFramePr>
        <p:xfrm>
          <a:off x="1993080" y="1754803"/>
          <a:ext cx="7615154" cy="3914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50B88D8-4036-C743-C72F-9B71E896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sp>
        <p:nvSpPr>
          <p:cNvPr id="4" name="Нижний колонтитул 2">
            <a:extLst>
              <a:ext uri="{FF2B5EF4-FFF2-40B4-BE49-F238E27FC236}">
                <a16:creationId xmlns:a16="http://schemas.microsoft.com/office/drawing/2014/main" id="{51090EEF-B946-DEFE-ADF1-8E6B0ACB8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855" y="6247381"/>
            <a:ext cx="2577554" cy="365125"/>
          </a:xfrm>
        </p:spPr>
        <p:txBody>
          <a:bodyPr/>
          <a:lstStyle/>
          <a:p>
            <a:r>
              <a:rPr lang="ru-RU" sz="1200" b="1" dirty="0"/>
              <a:t>ФГБУ ЦАС "Кемеровский"</a:t>
            </a:r>
          </a:p>
        </p:txBody>
      </p:sp>
    </p:spTree>
    <p:extLst>
      <p:ext uri="{BB962C8B-B14F-4D97-AF65-F5344CB8AC3E}">
        <p14:creationId xmlns:p14="http://schemas.microsoft.com/office/powerpoint/2010/main" val="2304249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A029DF-9B7F-B325-0263-1F24B057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27249"/>
            <a:ext cx="10364451" cy="113572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4000" b="1" dirty="0">
                <a:effectLst/>
                <a:latin typeface="Noah Bold" panose="0000080000000000000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effectLst/>
                <a:latin typeface="Noah Bold" panose="0000080000000000000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effectLst/>
                <a:latin typeface="Noah Bold" panose="000008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Площадь сильно и среднекислых почв </a:t>
            </a:r>
            <a:br>
              <a:rPr lang="ru-RU" sz="4000" b="1" dirty="0">
                <a:effectLst/>
                <a:latin typeface="Noah Bold" panose="0000080000000000000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effectLst/>
                <a:latin typeface="Noah Bold" panose="000008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(рН &lt;5,0) по МО, тыс. га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696A4C16-FA14-C44B-B38F-6BB6C4E779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774" y="1440611"/>
            <a:ext cx="10364452" cy="5017924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D2EC3E3-C64C-C55A-9B01-44391D4CB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5156" y="6368467"/>
            <a:ext cx="2463908" cy="365125"/>
          </a:xfrm>
        </p:spPr>
        <p:txBody>
          <a:bodyPr/>
          <a:lstStyle/>
          <a:p>
            <a:r>
              <a:rPr lang="ru-RU" b="1" dirty="0"/>
              <a:t>ФГБУ ЦАС "Кемеровский"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EACF71-7D0B-B39E-808A-1FBE800EC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929812" y="2024743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Первоочередное известкование</a:t>
            </a:r>
          </a:p>
        </p:txBody>
      </p:sp>
    </p:spTree>
    <p:extLst>
      <p:ext uri="{BB962C8B-B14F-4D97-AF65-F5344CB8AC3E}">
        <p14:creationId xmlns:p14="http://schemas.microsoft.com/office/powerpoint/2010/main" val="3860726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5E5B91-13C3-CA86-27A7-BD6492CC3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11325"/>
            <a:ext cx="10364451" cy="1596177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effectLst/>
                <a:latin typeface="Noah Bold" panose="0000080000000000000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effectLst/>
                <a:latin typeface="Noah Bold" panose="0000080000000000000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effectLst/>
                <a:latin typeface="Noah Bold" panose="000008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Площадь слабокислых почв по МО, тыс. га</a:t>
            </a:r>
            <a:r>
              <a:rPr lang="ru-RU" sz="4800" b="1" dirty="0">
                <a:effectLst/>
                <a:latin typeface="Noah Bold" panose="0000080000000000000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effectLst/>
                <a:latin typeface="Noah Bold" panose="0000080000000000000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800" b="1" dirty="0">
              <a:latin typeface="Noah Bold" panose="0000080000000000000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5E4ECC88-1143-5986-DA85-D23C088FE1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4785" y="1578634"/>
            <a:ext cx="8302428" cy="4865298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FB46D84-DE17-1967-F52A-1EB56CF06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842" y="6358527"/>
            <a:ext cx="2251286" cy="365125"/>
          </a:xfrm>
        </p:spPr>
        <p:txBody>
          <a:bodyPr/>
          <a:lstStyle/>
          <a:p>
            <a:r>
              <a:rPr lang="ru-RU" sz="1200" b="1" dirty="0"/>
              <a:t>ФГБУ ЦАС "Кемеровский"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0BB4ABC-6BFC-32BB-B707-5AD98A656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338735" y="2034073"/>
            <a:ext cx="5822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Поддерживающее известкование</a:t>
            </a:r>
          </a:p>
        </p:txBody>
      </p:sp>
    </p:spTree>
    <p:extLst>
      <p:ext uri="{BB962C8B-B14F-4D97-AF65-F5344CB8AC3E}">
        <p14:creationId xmlns:p14="http://schemas.microsoft.com/office/powerpoint/2010/main" val="4100392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1642EC-228C-5CE3-2390-309EDD192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1897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содержание Р2О5 </a:t>
            </a:r>
            <a:r>
              <a:rPr lang="en-US" b="1" dirty="0">
                <a:solidFill>
                  <a:srgbClr val="C00000"/>
                </a:solidFill>
              </a:rPr>
              <a:t>&lt;</a:t>
            </a:r>
            <a:r>
              <a:rPr lang="ru-RU" b="1" dirty="0">
                <a:solidFill>
                  <a:srgbClr val="C00000"/>
                </a:solidFill>
              </a:rPr>
              <a:t>100 мг/кг </a:t>
            </a:r>
            <a:r>
              <a:rPr lang="ru-RU" b="1" dirty="0"/>
              <a:t>и </a:t>
            </a:r>
            <a:r>
              <a:rPr lang="ru-RU" b="1" dirty="0">
                <a:solidFill>
                  <a:srgbClr val="C00000"/>
                </a:solidFill>
              </a:rPr>
              <a:t>рН </a:t>
            </a:r>
            <a:r>
              <a:rPr lang="en-US" b="1" dirty="0">
                <a:solidFill>
                  <a:srgbClr val="C00000"/>
                </a:solidFill>
              </a:rPr>
              <a:t>&lt;</a:t>
            </a:r>
            <a:r>
              <a:rPr lang="ru-RU" b="1" dirty="0">
                <a:solidFill>
                  <a:srgbClr val="C00000"/>
                </a:solidFill>
              </a:rPr>
              <a:t> 5,5 </a:t>
            </a:r>
            <a:r>
              <a:rPr lang="ru-RU" b="1" dirty="0"/>
              <a:t>на посевах, тыс. га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1538EA-2A27-80FA-11E3-C9B4B3806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149" y="6166496"/>
            <a:ext cx="6672887" cy="365125"/>
          </a:xfrm>
        </p:spPr>
        <p:txBody>
          <a:bodyPr/>
          <a:lstStyle/>
          <a:p>
            <a:r>
              <a:rPr lang="ru-RU" sz="1200" b="1" dirty="0"/>
              <a:t>ФГБУ ЦАС "Кемеровский"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C9D0F2-1B53-D402-2ABC-9069AF1F1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94931" y="6248097"/>
            <a:ext cx="764215" cy="365125"/>
          </a:xfrm>
        </p:spPr>
        <p:txBody>
          <a:bodyPr/>
          <a:lstStyle/>
          <a:p>
            <a:fld id="{0FED7051-A000-4F69-8A7F-87BF5C06CAB3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7AD8FDC2-6000-A3FC-012F-8332AAD636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522059"/>
              </p:ext>
            </p:extLst>
          </p:nvPr>
        </p:nvGraphicFramePr>
        <p:xfrm>
          <a:off x="913149" y="1537488"/>
          <a:ext cx="10363200" cy="4507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6955" y="1670180"/>
            <a:ext cx="8266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На кислых почвах необходимо внести фосфоритную муку</a:t>
            </a:r>
          </a:p>
        </p:txBody>
      </p:sp>
    </p:spTree>
    <p:extLst>
      <p:ext uri="{BB962C8B-B14F-4D97-AF65-F5344CB8AC3E}">
        <p14:creationId xmlns:p14="http://schemas.microsoft.com/office/powerpoint/2010/main" val="950786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C0953-2457-DE2B-B885-D3929A72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80" y="250853"/>
            <a:ext cx="11495313" cy="280025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b="1" cap="none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ОПЫТ 1</a:t>
            </a:r>
            <a: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/>
            </a:r>
            <a:b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Площадь 24 га, учётная площадь делянки 4 га, </a:t>
            </a:r>
            <a:b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3-х кратная повторность.</a:t>
            </a:r>
            <a:b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ООО «Златозара», Крапивинский МО, </a:t>
            </a:r>
            <a:b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r>
              <a:rPr lang="ru-RU" sz="3200" b="1" cap="none" dirty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Чернозем оподзоленный </a:t>
            </a:r>
            <a: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с рН </a:t>
            </a:r>
            <a:r>
              <a:rPr lang="ru-RU" sz="3200" b="1" cap="none" dirty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4,6</a:t>
            </a:r>
            <a: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 и Р2О5 – </a:t>
            </a:r>
            <a:r>
              <a:rPr lang="ru-RU" sz="3200" b="1" cap="none" dirty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69 </a:t>
            </a:r>
            <a: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мг/кг</a:t>
            </a:r>
            <a:br>
              <a:rPr lang="ru-RU" sz="32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r>
              <a:rPr lang="ru-RU" sz="3200" b="1" cap="none" dirty="0" smtClean="0">
                <a:ln w="0"/>
                <a:solidFill>
                  <a:schemeClr val="accent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2023г. </a:t>
            </a:r>
            <a:r>
              <a:rPr lang="ru-RU" sz="3200" b="1" cap="none" dirty="0">
                <a:ln w="0"/>
                <a:solidFill>
                  <a:schemeClr val="accent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- Яровой рапс; </a:t>
            </a:r>
            <a:r>
              <a:rPr lang="ru-RU" sz="3200" b="1" cap="none" dirty="0" smtClean="0">
                <a:ln w="0"/>
                <a:solidFill>
                  <a:schemeClr val="accent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2024г </a:t>
            </a:r>
            <a:r>
              <a:rPr lang="ru-RU" sz="3200" b="1" cap="none" dirty="0">
                <a:ln w="0"/>
                <a:solidFill>
                  <a:schemeClr val="accent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– Ячмень </a:t>
            </a:r>
            <a:endParaRPr lang="ru-RU" sz="2400" b="1" cap="none" dirty="0">
              <a:ln w="0"/>
              <a:solidFill>
                <a:schemeClr val="accent3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068FBC-8FF1-D56D-EE83-13D00965C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1" y="3051109"/>
            <a:ext cx="11625942" cy="328155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800" b="1" dirty="0">
              <a:solidFill>
                <a:srgbClr val="C00000"/>
              </a:solidFill>
              <a:latin typeface="Noah Bold" panose="0000080000000000000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FF0000"/>
                </a:solidFill>
                <a:latin typeface="Noah Bold" panose="00000800000000000000"/>
              </a:rPr>
              <a:t>Схема опыта </a:t>
            </a:r>
            <a:r>
              <a:rPr lang="ru-RU" sz="2800" b="1" dirty="0">
                <a:solidFill>
                  <a:srgbClr val="FF0000"/>
                </a:solidFill>
                <a:latin typeface="Noah Bold" panose="00000800000000000000"/>
              </a:rPr>
              <a:t>с известняковой мукой: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Noah Bold" panose="00000800000000000000"/>
              </a:rPr>
              <a:t>на минеральном фоне </a:t>
            </a:r>
            <a:r>
              <a:rPr lang="en-US" sz="2800" b="1" dirty="0">
                <a:solidFill>
                  <a:srgbClr val="FF0000"/>
                </a:solidFill>
                <a:latin typeface="Noah Bold" panose="00000800000000000000"/>
                <a:ea typeface="Times New Roman" panose="02020603050405020304" pitchFamily="18" charset="0"/>
              </a:rPr>
              <a:t>N</a:t>
            </a:r>
            <a:r>
              <a:rPr lang="ru-RU" sz="2800" b="1" baseline="-25000" dirty="0">
                <a:solidFill>
                  <a:srgbClr val="FF0000"/>
                </a:solidFill>
                <a:latin typeface="Noah Bold" panose="00000800000000000000"/>
                <a:ea typeface="Times New Roman" panose="02020603050405020304" pitchFamily="18" charset="0"/>
              </a:rPr>
              <a:t>76</a:t>
            </a:r>
            <a:r>
              <a:rPr lang="ru-RU" sz="2800" b="1" dirty="0">
                <a:solidFill>
                  <a:srgbClr val="FF0000"/>
                </a:solidFill>
                <a:latin typeface="Noah Bold" panose="00000800000000000000"/>
                <a:ea typeface="Times New Roman" panose="02020603050405020304" pitchFamily="18" charset="0"/>
              </a:rPr>
              <a:t> Р</a:t>
            </a:r>
            <a:r>
              <a:rPr lang="ru-RU" sz="2800" b="1" baseline="-25000" dirty="0">
                <a:solidFill>
                  <a:srgbClr val="FF0000"/>
                </a:solidFill>
                <a:latin typeface="Noah Bold" panose="00000800000000000000"/>
                <a:ea typeface="Times New Roman" panose="02020603050405020304" pitchFamily="18" charset="0"/>
              </a:rPr>
              <a:t>30</a:t>
            </a:r>
            <a:r>
              <a:rPr lang="en-US" sz="2800" b="1" dirty="0">
                <a:solidFill>
                  <a:srgbClr val="FF0000"/>
                </a:solidFill>
                <a:latin typeface="Noah Bold" panose="00000800000000000000"/>
                <a:ea typeface="Times New Roman" panose="02020603050405020304" pitchFamily="18" charset="0"/>
              </a:rPr>
              <a:t>S</a:t>
            </a:r>
            <a:r>
              <a:rPr lang="ru-RU" sz="2800" b="1" baseline="-25000" dirty="0">
                <a:solidFill>
                  <a:srgbClr val="FF0000"/>
                </a:solidFill>
                <a:latin typeface="Noah Bold" panose="00000800000000000000"/>
                <a:ea typeface="Times New Roman" panose="02020603050405020304" pitchFamily="18" charset="0"/>
              </a:rPr>
              <a:t>18</a:t>
            </a:r>
            <a:endParaRPr lang="ru-RU" sz="2800" b="1" dirty="0">
              <a:latin typeface="Noah Bold" panose="0000080000000000000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Noah Bold" panose="00000800000000000000"/>
              </a:rPr>
              <a:t>До посева азотно-магниевое  150 </a:t>
            </a:r>
            <a:r>
              <a:rPr lang="ru-RU" sz="2800" b="1" dirty="0" smtClean="0">
                <a:latin typeface="Noah Bold" panose="00000800000000000000"/>
              </a:rPr>
              <a:t>кг/га + </a:t>
            </a:r>
            <a:r>
              <a:rPr lang="ru-RU" sz="2800" b="1" dirty="0" err="1" smtClean="0">
                <a:latin typeface="Noah Bold" panose="00000800000000000000"/>
              </a:rPr>
              <a:t>сульфоаммофос</a:t>
            </a:r>
            <a:r>
              <a:rPr lang="ru-RU" sz="2800" b="1" dirty="0" smtClean="0">
                <a:latin typeface="Noah Bold" panose="00000800000000000000"/>
              </a:rPr>
              <a:t> </a:t>
            </a:r>
            <a:r>
              <a:rPr lang="ru-RU" sz="2800" b="1" dirty="0">
                <a:latin typeface="Noah Bold" panose="00000800000000000000"/>
              </a:rPr>
              <a:t>150 кг/га с предпосевной обработкой ПК Кузбасс.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800" b="1" dirty="0">
              <a:latin typeface="Noah Bold" panose="0000080000000000000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FF0000"/>
                </a:solidFill>
                <a:latin typeface="Noah Bold" panose="00000800000000000000"/>
              </a:rPr>
              <a:t>Контроль</a:t>
            </a:r>
            <a:endParaRPr lang="ru-RU" sz="2800" b="1" baseline="-25000" dirty="0">
              <a:solidFill>
                <a:srgbClr val="FF0000"/>
              </a:solidFill>
              <a:latin typeface="Noah Bold" panose="0000080000000000000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sz="2800" b="1" dirty="0">
              <a:latin typeface="Noah Bold" panose="0000080000000000000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C00000"/>
                </a:solidFill>
                <a:latin typeface="Noah Bold" panose="00000800000000000000"/>
              </a:rPr>
              <a:t>7,3 т/га известняковой муки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sz="2589" b="1" dirty="0">
              <a:solidFill>
                <a:srgbClr val="C00000"/>
              </a:solidFill>
              <a:latin typeface="Noah Bold" panose="0000080000000000000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="1" dirty="0">
              <a:latin typeface="Noah Bold" panose="0000080000000000000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="1" dirty="0">
              <a:latin typeface="Noah Bold" panose="0000080000000000000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="1" dirty="0">
              <a:latin typeface="Noah Bold" panose="0000080000000000000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1D987600-95D2-B0FE-FFB4-150B870FA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5" y="6248400"/>
            <a:ext cx="2278000" cy="365125"/>
          </a:xfrm>
        </p:spPr>
        <p:txBody>
          <a:bodyPr/>
          <a:lstStyle/>
          <a:p>
            <a:r>
              <a:rPr lang="ru-RU" sz="1200" b="1" dirty="0"/>
              <a:t>ФГБУ ЦАС "Кемеровский"</a:t>
            </a:r>
          </a:p>
        </p:txBody>
      </p:sp>
    </p:spTree>
    <p:extLst>
      <p:ext uri="{BB962C8B-B14F-4D97-AF65-F5344CB8AC3E}">
        <p14:creationId xmlns:p14="http://schemas.microsoft.com/office/powerpoint/2010/main" val="3816448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FB0F2-B800-E577-E476-7488FEB21DA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4000" b="1" dirty="0">
                <a:latin typeface="Noah Bold" panose="00000800000000000000"/>
              </a:rPr>
              <a:t>Агрохимические показатели </a:t>
            </a:r>
            <a:br>
              <a:rPr lang="ru-RU" sz="4000" b="1" dirty="0">
                <a:latin typeface="Noah Bold" panose="00000800000000000000"/>
              </a:rPr>
            </a:br>
            <a:r>
              <a:rPr lang="ru-RU" sz="4000" b="1" dirty="0">
                <a:latin typeface="Noah Bold" panose="00000800000000000000"/>
              </a:rPr>
              <a:t>(14.08.2024)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4C9B203-1F6E-26CC-A6D9-9102679A8E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83362"/>
              </p:ext>
            </p:extLst>
          </p:nvPr>
        </p:nvGraphicFramePr>
        <p:xfrm>
          <a:off x="914400" y="2366963"/>
          <a:ext cx="10363195" cy="3598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639">
                  <a:extLst>
                    <a:ext uri="{9D8B030D-6E8A-4147-A177-3AD203B41FA5}">
                      <a16:colId xmlns:a16="http://schemas.microsoft.com/office/drawing/2014/main" val="4184592987"/>
                    </a:ext>
                  </a:extLst>
                </a:gridCol>
                <a:gridCol w="2072639">
                  <a:extLst>
                    <a:ext uri="{9D8B030D-6E8A-4147-A177-3AD203B41FA5}">
                      <a16:colId xmlns:a16="http://schemas.microsoft.com/office/drawing/2014/main" val="3960444958"/>
                    </a:ext>
                  </a:extLst>
                </a:gridCol>
                <a:gridCol w="2072639">
                  <a:extLst>
                    <a:ext uri="{9D8B030D-6E8A-4147-A177-3AD203B41FA5}">
                      <a16:colId xmlns:a16="http://schemas.microsoft.com/office/drawing/2014/main" val="988415950"/>
                    </a:ext>
                  </a:extLst>
                </a:gridCol>
                <a:gridCol w="2221408">
                  <a:extLst>
                    <a:ext uri="{9D8B030D-6E8A-4147-A177-3AD203B41FA5}">
                      <a16:colId xmlns:a16="http://schemas.microsoft.com/office/drawing/2014/main" val="2278184138"/>
                    </a:ext>
                  </a:extLst>
                </a:gridCol>
                <a:gridCol w="1923870">
                  <a:extLst>
                    <a:ext uri="{9D8B030D-6E8A-4147-A177-3AD203B41FA5}">
                      <a16:colId xmlns:a16="http://schemas.microsoft.com/office/drawing/2014/main" val="529208967"/>
                    </a:ext>
                  </a:extLst>
                </a:gridCol>
              </a:tblGrid>
              <a:tr h="11125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Вариант </a:t>
                      </a: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Глубина, см 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33767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(сол)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ммоль/100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мг/кг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303016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Контроль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10696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fontAlgn="ctr"/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636499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Известкование 7,3 т/га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4,9</a:t>
                      </a:r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(+0,3)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6,97</a:t>
                      </a:r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(на 19,4%)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92518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5,2</a:t>
                      </a:r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(+0,6)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5,48 </a:t>
                      </a:r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(на 35,2%)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7250352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A9AB675-9B19-ACFD-A622-7AED8528D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6117777"/>
            <a:ext cx="6672887" cy="365125"/>
          </a:xfrm>
        </p:spPr>
        <p:txBody>
          <a:bodyPr/>
          <a:lstStyle/>
          <a:p>
            <a:r>
              <a:rPr lang="ru-RU" dirty="0"/>
              <a:t>ФГБУ ЦАС "Кемеровский"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4C7FD07-9715-1C2A-0893-F4979032E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D7051-A000-4F69-8A7F-87BF5C06CAB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327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243944"/>
            <a:ext cx="10364451" cy="54781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/>
              <a:t>Эффективность</a:t>
            </a:r>
            <a:r>
              <a:rPr lang="ru-RU" dirty="0"/>
              <a:t> </a:t>
            </a:r>
            <a:r>
              <a:rPr lang="ru-RU" b="1" dirty="0"/>
              <a:t>известкования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101840" y="6338617"/>
            <a:ext cx="764215" cy="365125"/>
          </a:xfrm>
        </p:spPr>
        <p:txBody>
          <a:bodyPr/>
          <a:lstStyle/>
          <a:p>
            <a:fld id="{0FED7051-A000-4F69-8A7F-87BF5C06CAB3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066355"/>
              </p:ext>
            </p:extLst>
          </p:nvPr>
        </p:nvGraphicFramePr>
        <p:xfrm>
          <a:off x="382554" y="745847"/>
          <a:ext cx="11483501" cy="6112153"/>
        </p:xfrm>
        <a:graphic>
          <a:graphicData uri="http://schemas.openxmlformats.org/drawingml/2006/table">
            <a:tbl>
              <a:tblPr firstRow="1" firstCol="1" bandRow="1"/>
              <a:tblGrid>
                <a:gridCol w="2073920">
                  <a:extLst>
                    <a:ext uri="{9D8B030D-6E8A-4147-A177-3AD203B41FA5}">
                      <a16:colId xmlns:a16="http://schemas.microsoft.com/office/drawing/2014/main" val="225038982"/>
                    </a:ext>
                  </a:extLst>
                </a:gridCol>
                <a:gridCol w="1045509">
                  <a:extLst>
                    <a:ext uri="{9D8B030D-6E8A-4147-A177-3AD203B41FA5}">
                      <a16:colId xmlns:a16="http://schemas.microsoft.com/office/drawing/2014/main" val="2422843090"/>
                    </a:ext>
                  </a:extLst>
                </a:gridCol>
                <a:gridCol w="1045509">
                  <a:extLst>
                    <a:ext uri="{9D8B030D-6E8A-4147-A177-3AD203B41FA5}">
                      <a16:colId xmlns:a16="http://schemas.microsoft.com/office/drawing/2014/main" val="2865199917"/>
                    </a:ext>
                  </a:extLst>
                </a:gridCol>
                <a:gridCol w="1045509">
                  <a:extLst>
                    <a:ext uri="{9D8B030D-6E8A-4147-A177-3AD203B41FA5}">
                      <a16:colId xmlns:a16="http://schemas.microsoft.com/office/drawing/2014/main" val="1835310440"/>
                    </a:ext>
                  </a:extLst>
                </a:gridCol>
                <a:gridCol w="1045509">
                  <a:extLst>
                    <a:ext uri="{9D8B030D-6E8A-4147-A177-3AD203B41FA5}">
                      <a16:colId xmlns:a16="http://schemas.microsoft.com/office/drawing/2014/main" val="1397430715"/>
                    </a:ext>
                  </a:extLst>
                </a:gridCol>
                <a:gridCol w="1045509">
                  <a:extLst>
                    <a:ext uri="{9D8B030D-6E8A-4147-A177-3AD203B41FA5}">
                      <a16:colId xmlns:a16="http://schemas.microsoft.com/office/drawing/2014/main" val="2357930075"/>
                    </a:ext>
                  </a:extLst>
                </a:gridCol>
                <a:gridCol w="1045509">
                  <a:extLst>
                    <a:ext uri="{9D8B030D-6E8A-4147-A177-3AD203B41FA5}">
                      <a16:colId xmlns:a16="http://schemas.microsoft.com/office/drawing/2014/main" val="3650853212"/>
                    </a:ext>
                  </a:extLst>
                </a:gridCol>
                <a:gridCol w="1045509">
                  <a:extLst>
                    <a:ext uri="{9D8B030D-6E8A-4147-A177-3AD203B41FA5}">
                      <a16:colId xmlns:a16="http://schemas.microsoft.com/office/drawing/2014/main" val="1551997133"/>
                    </a:ext>
                  </a:extLst>
                </a:gridCol>
                <a:gridCol w="1045509">
                  <a:extLst>
                    <a:ext uri="{9D8B030D-6E8A-4147-A177-3AD203B41FA5}">
                      <a16:colId xmlns:a16="http://schemas.microsoft.com/office/drawing/2014/main" val="983155544"/>
                    </a:ext>
                  </a:extLst>
                </a:gridCol>
                <a:gridCol w="1045509">
                  <a:extLst>
                    <a:ext uri="{9D8B030D-6E8A-4147-A177-3AD203B41FA5}">
                      <a16:colId xmlns:a16="http://schemas.microsoft.com/office/drawing/2014/main" val="2502088036"/>
                    </a:ext>
                  </a:extLst>
                </a:gridCol>
              </a:tblGrid>
              <a:tr h="333237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Варианты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Урожайность, т </a:t>
                      </a: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зерн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ед./га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Прибавка урожая, т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прибавки, руб.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известняковой муки, руб.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внесение известняковой муки, руб.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уборку и доработку урожая, руб.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затрат, руб.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Условный чистый доход, тыс. руб.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Условный чистый доход, руб. на 1 руб. затрат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144844"/>
                  </a:ext>
                </a:extLst>
              </a:tr>
              <a:tr h="347472">
                <a:tc gridSpan="10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 г. 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рапс яровой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86844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059243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Изв. мука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0,65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(11,6%)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7800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1273,2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44,42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61,0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1378,6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6,42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4,66</a:t>
                      </a:r>
                      <a:endParaRPr lang="ru-RU" sz="3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622640"/>
                  </a:ext>
                </a:extLst>
              </a:tr>
              <a:tr h="347472">
                <a:tc gridSpan="10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 г. 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ячмень яровой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265968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910686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Изв. мука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5,75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1,33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(30,1%)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15960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1273,2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124,8</a:t>
                      </a:r>
                      <a:endParaRPr lang="ru-RU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1398,0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14,56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10,41</a:t>
                      </a:r>
                      <a:endParaRPr lang="ru-RU" sz="3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465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207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581" y="149290"/>
            <a:ext cx="11588620" cy="2593909"/>
          </a:xfrm>
        </p:spPr>
        <p:txBody>
          <a:bodyPr>
            <a:noAutofit/>
          </a:bodyPr>
          <a:lstStyle/>
          <a:p>
            <a: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/>
            </a:r>
            <a:b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r>
              <a:rPr lang="ru-RU" sz="4000" b="1" cap="none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Опыт 2</a:t>
            </a:r>
            <a: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/>
            </a:r>
            <a:b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Площадь опыта 12 га, учётная </a:t>
            </a:r>
            <a:r>
              <a:rPr lang="ru-RU" sz="2800" b="1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делянка - </a:t>
            </a:r>
            <a: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1 га, </a:t>
            </a:r>
            <a:b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3-х кратная повторность, </a:t>
            </a:r>
            <a:b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ООО «Златозара», Крапивинский МО, </a:t>
            </a:r>
            <a:b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r>
              <a:rPr lang="ru-RU" sz="2800" b="1" cap="none" dirty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Чернозем оподзоленный </a:t>
            </a:r>
            <a: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с рН </a:t>
            </a:r>
            <a:r>
              <a:rPr lang="ru-RU" sz="2800" b="1" cap="none" dirty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4,6</a:t>
            </a:r>
            <a: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 и Р2О5 – </a:t>
            </a:r>
            <a:r>
              <a:rPr lang="ru-RU" sz="2800" b="1" cap="none" dirty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69 </a:t>
            </a:r>
            <a: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мг/кг</a:t>
            </a:r>
            <a:b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r>
              <a:rPr lang="ru-RU" sz="28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 </a:t>
            </a:r>
            <a:r>
              <a:rPr lang="ru-RU" sz="2800" b="1" cap="none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>2023 г -пшеница яровая , 2024 г-  ячмень </a:t>
            </a:r>
            <a:r>
              <a:rPr lang="ru-RU" sz="24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  <a:t/>
            </a:r>
            <a:br>
              <a:rPr lang="ru-RU" sz="24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oah Bold" panose="0000080000000000000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861" y="2967487"/>
            <a:ext cx="11206066" cy="32809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C00000"/>
                </a:solidFill>
                <a:latin typeface="Noah Bold" panose="00000800000000000000"/>
              </a:rPr>
              <a:t>Схема опыта</a:t>
            </a:r>
            <a:r>
              <a:rPr lang="en-US" sz="4000" b="1" dirty="0">
                <a:solidFill>
                  <a:srgbClr val="C00000"/>
                </a:solidFill>
                <a:latin typeface="Noah Bold" panose="00000800000000000000"/>
              </a:rPr>
              <a:t> c </a:t>
            </a:r>
            <a:r>
              <a:rPr lang="ru-RU" sz="4000" b="1" dirty="0">
                <a:solidFill>
                  <a:srgbClr val="C00000"/>
                </a:solidFill>
                <a:latin typeface="Noah Bold" panose="00000800000000000000"/>
              </a:rPr>
              <a:t>фосфоритной мукой (ФМ)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589" b="1" dirty="0">
              <a:latin typeface="Noah Bold" panose="0000080000000000000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b="1" dirty="0">
                <a:latin typeface="Noah Bold" panose="00000800000000000000"/>
              </a:rPr>
              <a:t> </a:t>
            </a:r>
            <a:r>
              <a:rPr lang="ru-RU" sz="2800" b="1" dirty="0">
                <a:latin typeface="Noah Bold" panose="00000800000000000000"/>
              </a:rPr>
              <a:t>1. Контроль (общий фон, включая подкормки) </a:t>
            </a:r>
            <a:r>
              <a:rPr lang="en-US" sz="2800" b="1" dirty="0">
                <a:latin typeface="Noah Bold" panose="00000800000000000000"/>
              </a:rPr>
              <a:t>  N</a:t>
            </a:r>
            <a:r>
              <a:rPr lang="ru-RU" sz="2800" b="1" baseline="-25000" dirty="0">
                <a:latin typeface="Noah Bold" panose="00000800000000000000"/>
              </a:rPr>
              <a:t>57,9</a:t>
            </a:r>
            <a:r>
              <a:rPr lang="ru-RU" sz="2800" b="1" dirty="0">
                <a:latin typeface="Noah Bold" panose="00000800000000000000"/>
              </a:rPr>
              <a:t>Р</a:t>
            </a:r>
            <a:r>
              <a:rPr lang="ru-RU" sz="2800" b="1" baseline="-25000" dirty="0">
                <a:latin typeface="Noah Bold" panose="00000800000000000000"/>
              </a:rPr>
              <a:t>26,3</a:t>
            </a:r>
            <a:r>
              <a:rPr lang="ru-RU" sz="2800" b="1" dirty="0">
                <a:latin typeface="Noah Bold" panose="00000800000000000000"/>
              </a:rPr>
              <a:t>К</a:t>
            </a:r>
            <a:r>
              <a:rPr lang="ru-RU" sz="2800" b="1" baseline="-25000" dirty="0">
                <a:latin typeface="Noah Bold" panose="00000800000000000000"/>
              </a:rPr>
              <a:t>0,3</a:t>
            </a:r>
            <a:endParaRPr lang="ru-RU" sz="2800" b="1" dirty="0">
              <a:latin typeface="Noah Bold" panose="0000080000000000000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800" b="1" dirty="0">
              <a:latin typeface="Noah Bold" panose="0000080000000000000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b="1" dirty="0">
                <a:latin typeface="Noah Bold" panose="00000800000000000000"/>
              </a:rPr>
              <a:t> </a:t>
            </a:r>
            <a:r>
              <a:rPr lang="ru-RU" sz="2800" b="1" dirty="0">
                <a:latin typeface="Noah Bold" panose="00000800000000000000"/>
              </a:rPr>
              <a:t>2. ОФ + </a:t>
            </a:r>
            <a:r>
              <a:rPr lang="ru-RU" sz="2800" b="1" dirty="0">
                <a:solidFill>
                  <a:srgbClr val="FF0000"/>
                </a:solidFill>
                <a:latin typeface="Noah Bold" panose="00000800000000000000"/>
              </a:rPr>
              <a:t>0,3 </a:t>
            </a:r>
            <a:r>
              <a:rPr lang="ru-RU" sz="2800" b="1" dirty="0">
                <a:latin typeface="Noah Bold" panose="00000800000000000000"/>
              </a:rPr>
              <a:t>т/га ФМ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800" b="1" dirty="0">
              <a:latin typeface="Noah Bold" panose="0000080000000000000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b="1" dirty="0">
                <a:latin typeface="Noah Bold" panose="00000800000000000000"/>
              </a:rPr>
              <a:t> </a:t>
            </a:r>
            <a:r>
              <a:rPr lang="ru-RU" sz="2800" b="1" dirty="0">
                <a:latin typeface="Noah Bold" panose="00000800000000000000"/>
              </a:rPr>
              <a:t>3. ОФ + </a:t>
            </a:r>
            <a:r>
              <a:rPr lang="ru-RU" sz="2800" b="1" dirty="0">
                <a:solidFill>
                  <a:srgbClr val="FF0000"/>
                </a:solidFill>
                <a:latin typeface="Noah Bold" panose="00000800000000000000"/>
              </a:rPr>
              <a:t>0,6</a:t>
            </a:r>
            <a:r>
              <a:rPr lang="ru-RU" sz="2800" b="1" dirty="0">
                <a:latin typeface="Noah Bold" panose="00000800000000000000"/>
              </a:rPr>
              <a:t> т/га ФМ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800" b="1" dirty="0">
              <a:latin typeface="Noah Bold" panose="0000080000000000000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b="1" dirty="0">
                <a:latin typeface="Noah Bold" panose="00000800000000000000"/>
              </a:rPr>
              <a:t> </a:t>
            </a:r>
            <a:r>
              <a:rPr lang="ru-RU" sz="2800" b="1" dirty="0">
                <a:latin typeface="Noah Bold" panose="00000800000000000000"/>
              </a:rPr>
              <a:t>4. ОФ + </a:t>
            </a:r>
            <a:r>
              <a:rPr lang="ru-RU" sz="2800" b="1" dirty="0">
                <a:solidFill>
                  <a:srgbClr val="FF0000"/>
                </a:solidFill>
                <a:latin typeface="Noah Bold" panose="00000800000000000000"/>
              </a:rPr>
              <a:t>1,2 </a:t>
            </a:r>
            <a:r>
              <a:rPr lang="ru-RU" sz="2800" b="1" dirty="0">
                <a:latin typeface="Noah Bold" panose="00000800000000000000"/>
              </a:rPr>
              <a:t>т/га ФМ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11137" y="6248400"/>
            <a:ext cx="2417255" cy="365125"/>
          </a:xfrm>
        </p:spPr>
        <p:txBody>
          <a:bodyPr/>
          <a:lstStyle/>
          <a:p>
            <a:r>
              <a:rPr lang="ru-RU" sz="1400" b="1" dirty="0"/>
              <a:t>ФГБУ ЦАС "Кемеровский"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224727" y="6332375"/>
            <a:ext cx="370740" cy="365125"/>
          </a:xfrm>
        </p:spPr>
        <p:txBody>
          <a:bodyPr/>
          <a:lstStyle/>
          <a:p>
            <a:fld id="{0FED7051-A000-4F69-8A7F-87BF5C06CAB3}" type="slidenum">
              <a:rPr lang="ru-RU" sz="1400" b="1" smtClean="0"/>
              <a:pPr/>
              <a:t>9</a:t>
            </a:fld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506728607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4587</TotalTime>
  <Words>625</Words>
  <Application>Microsoft Office PowerPoint</Application>
  <PresentationFormat>Широкоэкранный</PresentationFormat>
  <Paragraphs>259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Noah Bold</vt:lpstr>
      <vt:lpstr>Times New Roman</vt:lpstr>
      <vt:lpstr>Tw Cen MT</vt:lpstr>
      <vt:lpstr>Wingdings</vt:lpstr>
      <vt:lpstr>Капля</vt:lpstr>
      <vt:lpstr>Презентация PowerPoint</vt:lpstr>
      <vt:lpstr>Наличие кислых почв – один из лимитирующих факторов для получения высоких и стабильных урожаев с.-х. культур</vt:lpstr>
      <vt:lpstr> Площадь сильно и среднекислых почв  (рН &lt;5,0) по МО, тыс. га </vt:lpstr>
      <vt:lpstr> Площадь слабокислых почв по МО, тыс. га </vt:lpstr>
      <vt:lpstr>содержание Р2О5 &lt;100 мг/кг и рН &lt; 5,5 на посевах, тыс. га</vt:lpstr>
      <vt:lpstr>ОПЫТ 1 Площадь 24 га, учётная площадь делянки 4 га,  3-х кратная повторность. ООО «Златозара», Крапивинский МО,  Чернозем оподзоленный с рН 4,6 и Р2О5 – 69 мг/кг 2023г. - Яровой рапс; 2024г – Ячмень </vt:lpstr>
      <vt:lpstr>Агрохимические показатели  (14.08.2024)</vt:lpstr>
      <vt:lpstr>Эффективность известкования</vt:lpstr>
      <vt:lpstr> Опыт 2 Площадь опыта 12 га, учётная делянка - 1 га,  3-х кратная повторность,  ООО «Златозара», Крапивинский МО,  Чернозем оподзоленный с рН 4,6 и Р2О5 – 69 мг/кг  2023 г -пшеница яровая , 2024 г-  ячмень  </vt:lpstr>
      <vt:lpstr>Агрохимические показатели Фосфоритование</vt:lpstr>
      <vt:lpstr>Эффективность фосфоритования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Плодородие почв земель сельскохозяйственного назначения</dc:title>
  <dc:creator>AGRO325</dc:creator>
  <cp:lastModifiedBy>Пользователь</cp:lastModifiedBy>
  <cp:revision>262</cp:revision>
  <cp:lastPrinted>2023-04-06T06:41:51Z</cp:lastPrinted>
  <dcterms:created xsi:type="dcterms:W3CDTF">2021-10-22T04:47:36Z</dcterms:created>
  <dcterms:modified xsi:type="dcterms:W3CDTF">2025-04-03T11:59:22Z</dcterms:modified>
</cp:coreProperties>
</file>