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1522075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96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8AC2D0-6561-419E-ACDA-AE320869FDD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22C127B-B316-4957-9622-4556EE4AEF7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FAEEA8-1A79-4F24-AA6E-41FD36C5A5E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F2DA54-ED36-4D7F-BC96-1238AB27533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396ED8-3CC1-47C9-B602-403E27CFC8E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9DF355-3A1B-4994-A822-2F151B76E8D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C1B1D1-22C2-426A-BB42-94D9DAF28ED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665D5C-05E5-4FF8-AB3B-1C9D0F2C253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106F85-873E-4F37-AC3B-29D4888B3F7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9440" cy="501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EE1D35-0785-4080-ABBD-1805F580FB0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CAA2C60-3729-47F4-A493-F81EA89FB4E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43064C-DA93-4744-9E9D-97973B81D1ED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D7F583-B09D-4B8F-BDB7-85C407C7A7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D6B73A-E53B-4FEB-9599-4628918E7FE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AE5988-5868-4004-AADB-4F0CC4F24A4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F3147A-91F0-4751-BE6A-DB695D22FDF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0827FA-C1F4-421B-916F-542A087E563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A61CD1-9A61-4E1E-A9D2-6F3AB0C138E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ACFDB5-F425-45F1-B7F4-1A61FF44763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E49E65-BAB0-46B8-BF53-CC70E62CDBC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9440" cy="501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7A6943-423E-417F-A799-3B84328203B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D90080-9386-4160-B783-32B860A76F7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4F51F6-05F6-4DCA-9414-20F61FD92CA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9F8080-C40F-42A1-A242-8CA9F7D6119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936600" y="6006240"/>
            <a:ext cx="364752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no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nos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257320" y="6006240"/>
            <a:ext cx="268740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BCBECDD-4C69-4286-84CF-DC57DE0A72B6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300" b="0" strike="noStrike" spc="-1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76000" y="6006240"/>
            <a:ext cx="268740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>
              <a:defRPr lang="ru-RU" sz="1400" b="0" strike="noStrike" spc="-1">
                <a:latin typeface="Tinos"/>
              </a:defRPr>
            </a:lvl1pPr>
          </a:lstStyle>
          <a:p>
            <a:r>
              <a:rPr lang="ru-RU" sz="1400" b="0" strike="noStrike" spc="-1">
                <a:latin typeface="Tinos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936600" y="6006240"/>
            <a:ext cx="364752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no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nos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257320" y="6006240"/>
            <a:ext cx="268740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3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A3FB755-20D9-4F1D-A7DD-93702FA81719}" type="slidenum">
              <a:rPr lang="ru-RU" sz="13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300" b="0" strike="noStrike" spc="-1">
              <a:latin typeface="Tin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76000" y="6006240"/>
            <a:ext cx="2687400" cy="343800"/>
          </a:xfrm>
          <a:prstGeom prst="rect">
            <a:avLst/>
          </a:prstGeom>
          <a:noFill/>
          <a:ln w="0">
            <a:noFill/>
          </a:ln>
        </p:spPr>
        <p:txBody>
          <a:bodyPr lIns="102240" tIns="51120" rIns="102240" bIns="51120" anchor="ctr">
            <a:noAutofit/>
          </a:bodyPr>
          <a:lstStyle>
            <a:lvl1pPr>
              <a:defRPr lang="ru-RU" sz="1400" b="0" strike="noStrike" spc="-1">
                <a:latin typeface="Tinos"/>
              </a:defRPr>
            </a:lvl1pPr>
          </a:lstStyle>
          <a:p>
            <a:r>
              <a:rPr lang="ru-RU" sz="1400" b="0" strike="noStrike" spc="-1">
                <a:latin typeface="Tinos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 cstate="print"/>
          <a:stretch/>
        </p:blipFill>
        <p:spPr>
          <a:xfrm>
            <a:off x="-1367640" y="0"/>
            <a:ext cx="12888720" cy="647892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4" descr="C:\Users\Симанихин\Desktop\promyshlennovskii_rayon_coa.gif"/>
          <p:cNvPicPr/>
          <p:nvPr/>
        </p:nvPicPr>
        <p:blipFill>
          <a:blip r:embed="rId3" cstate="print"/>
          <a:stretch/>
        </p:blipFill>
        <p:spPr>
          <a:xfrm>
            <a:off x="1080360" y="647640"/>
            <a:ext cx="790920" cy="1006920"/>
          </a:xfrm>
          <a:prstGeom prst="rect">
            <a:avLst/>
          </a:prstGeom>
          <a:ln w="9525">
            <a:noFill/>
          </a:ln>
        </p:spPr>
      </p:pic>
      <p:sp>
        <p:nvSpPr>
          <p:cNvPr id="84" name="TextBox 10"/>
          <p:cNvSpPr/>
          <p:nvPr/>
        </p:nvSpPr>
        <p:spPr>
          <a:xfrm>
            <a:off x="0" y="719640"/>
            <a:ext cx="8280360" cy="56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800" b="1" i="1" strike="noStrike" spc="-1">
                <a:solidFill>
                  <a:srgbClr val="403152"/>
                </a:solidFill>
                <a:latin typeface="Times New Roman"/>
                <a:ea typeface="DejaVu Sans"/>
              </a:rPr>
              <a:t>     </a:t>
            </a:r>
            <a:endParaRPr lang="ru-RU" sz="4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400" b="1" i="1" strike="noStrike" spc="-1">
                <a:solidFill>
                  <a:srgbClr val="3B4555"/>
                </a:solidFill>
                <a:latin typeface="Times New Roman"/>
                <a:ea typeface="DejaVu Sans"/>
              </a:rPr>
              <a:t>ИНФОРМАЦИЯ 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400" b="1" i="1" strike="noStrike" spc="-1">
                <a:solidFill>
                  <a:srgbClr val="3B4555"/>
                </a:solidFill>
                <a:latin typeface="Times New Roman"/>
                <a:ea typeface="DejaVu Sans"/>
              </a:rPr>
              <a:t>о социально – экономическом развитии Промышленновского муниципального округа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400" b="1" i="1" strike="noStrike" spc="-1">
                <a:solidFill>
                  <a:srgbClr val="3B4555"/>
                </a:solidFill>
                <a:latin typeface="Times New Roman"/>
                <a:ea typeface="DejaVu Sans"/>
              </a:rPr>
              <a:t>за 2024 год 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800" b="1" i="1" strike="noStrike" spc="-1">
                <a:solidFill>
                  <a:srgbClr val="3B4555"/>
                </a:solidFill>
                <a:latin typeface="Times New Roman"/>
                <a:ea typeface="DejaVu Sans"/>
              </a:rPr>
              <a:t> </a:t>
            </a:r>
            <a:endParaRPr lang="ru-RU" sz="4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4800" b="0" strike="noStrike" spc="-1">
              <a:latin typeface="XO Oriel"/>
            </a:endParaRPr>
          </a:p>
        </p:txBody>
      </p:sp>
      <p:sp>
        <p:nvSpPr>
          <p:cNvPr id="85" name="TextBox 15"/>
          <p:cNvSpPr/>
          <p:nvPr/>
        </p:nvSpPr>
        <p:spPr>
          <a:xfrm>
            <a:off x="216360" y="4104360"/>
            <a:ext cx="44640" cy="82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2" descr="C:\Users\pk3061\Desktop\ГЕРБ новый1.jpg"/>
          <p:cNvPicPr/>
          <p:nvPr/>
        </p:nvPicPr>
        <p:blipFill>
          <a:blip r:embed="rId4" cstate="print"/>
          <a:stretch/>
        </p:blipFill>
        <p:spPr>
          <a:xfrm>
            <a:off x="-359640" y="359640"/>
            <a:ext cx="1086480" cy="133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4"/>
          <p:cNvPicPr/>
          <p:nvPr/>
        </p:nvPicPr>
        <p:blipFill>
          <a:blip r:embed="rId2" cstate="print"/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21440" y="93600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89" name="TextBox 9"/>
          <p:cNvSpPr/>
          <p:nvPr/>
        </p:nvSpPr>
        <p:spPr>
          <a:xfrm>
            <a:off x="144360" y="1728000"/>
            <a:ext cx="583164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Прямоугольник 7"/>
          <p:cNvSpPr/>
          <p:nvPr/>
        </p:nvSpPr>
        <p:spPr>
          <a:xfrm>
            <a:off x="1296541" y="0"/>
            <a:ext cx="878273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i="1" strike="noStrike" spc="293" baseline="-32000" dirty="0">
                <a:solidFill>
                  <a:srgbClr val="17375E"/>
                </a:solidFill>
                <a:latin typeface="Times New Roman"/>
                <a:ea typeface="DejaVu Sans"/>
              </a:rPr>
              <a:t> </a:t>
            </a:r>
            <a:r>
              <a:rPr lang="ru-RU" sz="3600" b="1" i="1" u="sng" strike="noStrike" spc="293" baseline="-32000" dirty="0" smtClean="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МАЛОЕ </a:t>
            </a:r>
            <a:r>
              <a:rPr lang="ru-RU" sz="3600" b="1" i="1" u="sng" strike="noStrike" spc="293" baseline="-32000" dirty="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И СРЕДНЕЕ ПРЕДПРИНИМАТЕЛЬСТВО</a:t>
            </a:r>
            <a:endParaRPr lang="ru-RU" sz="3600" b="0" strike="noStrike" spc="-1" dirty="0">
              <a:latin typeface="XO Oriel"/>
            </a:endParaRPr>
          </a:p>
        </p:txBody>
      </p:sp>
      <p:sp>
        <p:nvSpPr>
          <p:cNvPr id="91" name="Прямоугольник 13"/>
          <p:cNvSpPr/>
          <p:nvPr/>
        </p:nvSpPr>
        <p:spPr>
          <a:xfrm>
            <a:off x="426600" y="740520"/>
            <a:ext cx="108720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i="1" strike="noStrike" spc="-1" dirty="0">
                <a:solidFill>
                  <a:srgbClr val="3B4555"/>
                </a:solidFill>
                <a:latin typeface="Times New Roman"/>
                <a:ea typeface="DejaVu Sans"/>
              </a:rPr>
              <a:t>           Количество малых и средних предприятий, включая </a:t>
            </a:r>
            <a:r>
              <a:rPr lang="ru-RU" sz="2000" b="1" i="1" strike="noStrike" spc="-1" dirty="0" err="1">
                <a:solidFill>
                  <a:srgbClr val="3B4555"/>
                </a:solidFill>
                <a:latin typeface="Times New Roman"/>
                <a:ea typeface="DejaVu Sans"/>
              </a:rPr>
              <a:t>микропредприятия</a:t>
            </a:r>
            <a:r>
              <a:rPr lang="ru-RU" sz="2000" b="1" i="1" strike="noStrike" spc="-1" dirty="0">
                <a:solidFill>
                  <a:srgbClr val="3B4555"/>
                </a:solidFill>
                <a:latin typeface="Times New Roman"/>
                <a:ea typeface="DejaVu Sans"/>
              </a:rPr>
              <a:t>  на 01.01.2025 г.– 133 единицы.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92" name="Прямоугольник 15"/>
          <p:cNvSpPr/>
          <p:nvPr/>
        </p:nvSpPr>
        <p:spPr>
          <a:xfrm>
            <a:off x="432360" y="1368000"/>
            <a:ext cx="9144000" cy="172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Оборот малых и средних предприятий, включая микропредприятия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по итогу 2024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года составил около 4,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0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млрд. рублей.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На 01.01.2025 зарегистрировано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852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физических лица, занимающихся предпринимательской деятельностью без образования юридического лица.                                                                                                                                                                  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93" name="Picture 1" descr="C:\Users\pk3073\Desktop\ВСЁ С РАБ СТОЛА\ФОТО к БП 2018 г\сх ярморка\1636443459611.jpg"/>
          <p:cNvPicPr/>
          <p:nvPr/>
        </p:nvPicPr>
        <p:blipFill>
          <a:blip r:embed="rId4" cstate="print"/>
          <a:stretch/>
        </p:blipFill>
        <p:spPr>
          <a:xfrm>
            <a:off x="432360" y="2808000"/>
            <a:ext cx="5235120" cy="318636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7240" dist="49893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Picture 2" descr="https://pp.userapi.com/c637516/v637516578/1030f/PJyV4aIXuIg.jpg"/>
          <p:cNvPicPr/>
          <p:nvPr/>
        </p:nvPicPr>
        <p:blipFill>
          <a:blip r:embed="rId5" cstate="print"/>
          <a:stretch/>
        </p:blipFill>
        <p:spPr>
          <a:xfrm>
            <a:off x="6409080" y="2880000"/>
            <a:ext cx="4723920" cy="328788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4"/>
          <p:cNvPicPr/>
          <p:nvPr/>
        </p:nvPicPr>
        <p:blipFill>
          <a:blip r:embed="rId2" cstate="print"/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99560" y="14364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7"/>
          <p:cNvSpPr/>
          <p:nvPr/>
        </p:nvSpPr>
        <p:spPr>
          <a:xfrm>
            <a:off x="1080360" y="143640"/>
            <a:ext cx="7919640" cy="7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3600" b="1" i="1" u="sng" strike="noStrike" spc="293" baseline="-3200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ИНВЕСТИЦИИ В ОСНОВНОЙ КАПИТАЛ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98" name="Прямоугольник 11"/>
          <p:cNvSpPr/>
          <p:nvPr/>
        </p:nvSpPr>
        <p:spPr>
          <a:xfrm>
            <a:off x="360360" y="1224000"/>
            <a:ext cx="5471640" cy="466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Объем инвестиций в основной капитал за 2024 год –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5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167,9 млн. рублей, что составило 1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00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,4 % к уровню 2023 года.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Объем инвестиций в основной капитал (за исключением бюджетных средств) на душу населения составил  91,5 тыс. рублей.   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Объем работ, выполненных по виду деятельности «Строительство» за 2024 год –      3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431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,2 млн. рублей, что составило 103,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4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% к  уровню 2023 года. 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Общая площадь жилых помещений, приходящихся в среднем на одного жителя – 22,36 кв. м. (на 31.12.2024 г.).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 В 2024 году  введено 7,6 тыс. кв.м. жилья (в 2023 году –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11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,8 тыс. кв. м. жилья)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99" name="Содержимое 8"/>
          <p:cNvSpPr/>
          <p:nvPr/>
        </p:nvSpPr>
        <p:spPr>
          <a:xfrm>
            <a:off x="5905080" y="1584000"/>
            <a:ext cx="5341320" cy="44197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4"/>
          <p:cNvPicPr/>
          <p:nvPr/>
        </p:nvPicPr>
        <p:blipFill>
          <a:blip r:embed="rId2" cstate="print"/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 w="0">
            <a:noFill/>
          </a:ln>
        </p:spPr>
      </p:pic>
      <p:sp>
        <p:nvSpPr>
          <p:cNvPr id="101" name="TextBox 5"/>
          <p:cNvSpPr/>
          <p:nvPr/>
        </p:nvSpPr>
        <p:spPr>
          <a:xfrm>
            <a:off x="1008360" y="287640"/>
            <a:ext cx="8856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i="1" u="sng" strike="noStrike" spc="-1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УРОВЕНЬ ЖИЗНИ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02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99560" y="14364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103" name="TextBox 9"/>
          <p:cNvSpPr/>
          <p:nvPr/>
        </p:nvSpPr>
        <p:spPr>
          <a:xfrm>
            <a:off x="2376720" y="1728000"/>
            <a:ext cx="3527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i="1" u="sng" strike="noStrike" spc="-1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ЗАНЯТОСТЬ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04" name="Прямоугольник 11"/>
          <p:cNvSpPr/>
          <p:nvPr/>
        </p:nvSpPr>
        <p:spPr>
          <a:xfrm>
            <a:off x="0" y="2340000"/>
            <a:ext cx="5939640" cy="34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Symbol"/>
              <a:buChar char=""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  Среднесписочная численность работников на 01.01.2025 г. - 6 258 человек, что составляет     99,7 % к уровню прошлого года;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 Численность незанятых граждан, обратившихся 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за содействием в поиске подходящей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работы за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2024 год – 758 человек;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Symbol"/>
              <a:buChar char=""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Уровень зарегистрированной безработицы (в % к населению в трудоспособном возрасте) на 01.01.2025  составила 0,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5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%;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Symbol"/>
              <a:buChar char=""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Нагрузка незанятого населения на одну  заявленную вакансию в 2024 году –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0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5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05" name="AutoShape 6">
            <a:hlinkClick r:id="rId4"/>
          </p:cNvPr>
          <p:cNvSpPr/>
          <p:nvPr/>
        </p:nvSpPr>
        <p:spPr>
          <a:xfrm>
            <a:off x="360360" y="791640"/>
            <a:ext cx="9179280" cy="100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Средняя  заработная  плата  1  работающего  (без субъектов малого предпринимательства)  за   2024  год   составила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59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966 рублей (115,5 % к уровню 2023 года).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06" name="Picture 4"/>
          <p:cNvSpPr/>
          <p:nvPr/>
        </p:nvSpPr>
        <p:spPr>
          <a:xfrm>
            <a:off x="6193080" y="2160000"/>
            <a:ext cx="5112000" cy="3194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4"/>
          <p:cNvPicPr/>
          <p:nvPr/>
        </p:nvPicPr>
        <p:blipFill>
          <a:blip r:embed="rId2" cstate="print"/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21440" y="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109" name="AutoShape 6">
            <a:hlinkClick r:id="rId4"/>
          </p:cNvPr>
          <p:cNvSpPr/>
          <p:nvPr/>
        </p:nvSpPr>
        <p:spPr>
          <a:xfrm flipV="1">
            <a:off x="2376720" y="-1585800"/>
            <a:ext cx="8568000" cy="15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Прямоугольник 19"/>
          <p:cNvSpPr/>
          <p:nvPr/>
        </p:nvSpPr>
        <p:spPr>
          <a:xfrm>
            <a:off x="3240000" y="-249120"/>
            <a:ext cx="4607280" cy="132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i="1" u="sng" strike="noStrike" spc="293" baseline="-3200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ПРОМЫШЛЕННОСТЬ</a:t>
            </a:r>
            <a:endParaRPr lang="ru-RU" sz="3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111" name="Прямоугольник 22"/>
          <p:cNvSpPr/>
          <p:nvPr/>
        </p:nvSpPr>
        <p:spPr>
          <a:xfrm>
            <a:off x="360720" y="545760"/>
            <a:ext cx="1061928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Объем  отгруженных товаров собственного производства, выполненных работ,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услуг за 2024 год: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StarSymbol"/>
              <a:buChar char="-"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добыча полезных ископаемых – 146,9  млн. руб., что составило 169,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0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% к  уровню 2023 года;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StarSymbol"/>
              <a:buChar char="-"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обрабатывающие производства – 3 4964,9 млн. руб. (115,6 % к уровню 2023года);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водоснабжение, водоотведение – 76,5 млн. руб. (96,0 % к уровню 2023 года);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12" name="Прямоугольник 23"/>
          <p:cNvSpPr/>
          <p:nvPr/>
        </p:nvSpPr>
        <p:spPr>
          <a:xfrm>
            <a:off x="4860000" y="5220000"/>
            <a:ext cx="66610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обеспечении электрической энергией, газом и паром; кондиционирование воздуха составило 599,7 млн. рублей,   120,7 %  к  уровню  прошлого  года.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13" name="Picture 7"/>
          <p:cNvSpPr/>
          <p:nvPr/>
        </p:nvSpPr>
        <p:spPr>
          <a:xfrm>
            <a:off x="0" y="2340000"/>
            <a:ext cx="4535280" cy="34081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Picture 2" descr="https://orb.specdispetcher.ru/upload/usl/f_5d6821212a75d.jpg"/>
          <p:cNvPicPr/>
          <p:nvPr/>
        </p:nvPicPr>
        <p:blipFill>
          <a:blip r:embed="rId6" cstate="print"/>
          <a:stretch/>
        </p:blipFill>
        <p:spPr>
          <a:xfrm>
            <a:off x="5760000" y="2381040"/>
            <a:ext cx="4607280" cy="265896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777240" cy="12632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99560" y="14364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7"/>
          <p:cNvSpPr/>
          <p:nvPr/>
        </p:nvSpPr>
        <p:spPr>
          <a:xfrm>
            <a:off x="720000" y="180000"/>
            <a:ext cx="5327640" cy="7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i="1" u="sng" strike="noStrike" spc="293" baseline="-3200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СЕЛЬСКОЕ ХОЗЯЙСТВО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118" name="Прямоугольник 11"/>
          <p:cNvSpPr/>
          <p:nvPr/>
        </p:nvSpPr>
        <p:spPr>
          <a:xfrm>
            <a:off x="180000" y="1140120"/>
            <a:ext cx="644364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45072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Валовый сбор зерновых в 2024 году – 154,5 тыс. тонн.      Урожайность – 17,2 ц / га.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pos="45072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Продукция сельского хозяйства во всех категориях -</a:t>
            </a:r>
            <a:endParaRPr lang="ru-RU" sz="20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pos="45072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всего: 8 041,4 млн. рублей, из нее: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Arial"/>
              <a:buChar char="•"/>
              <a:tabLst>
                <a:tab pos="45072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продукция растениеводства – 4 171,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7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млн. рублей;</a:t>
            </a:r>
            <a:endParaRPr lang="ru-RU" sz="2000" b="0" strike="noStrike" spc="-1">
              <a:latin typeface="XO Oriel"/>
            </a:endParaRPr>
          </a:p>
          <a:p>
            <a:pPr marL="216000" indent="-216000" algn="just">
              <a:lnSpc>
                <a:spcPct val="100000"/>
              </a:lnSpc>
              <a:buClr>
                <a:srgbClr val="3B4555"/>
              </a:buClr>
              <a:buFont typeface="Arial"/>
              <a:buChar char="•"/>
              <a:tabLst>
                <a:tab pos="45072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продукция животноводства –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3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869,7 млн. рублей.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19" name="Прямоугольник 13"/>
          <p:cNvSpPr/>
          <p:nvPr/>
        </p:nvSpPr>
        <p:spPr>
          <a:xfrm>
            <a:off x="4537080" y="4320360"/>
            <a:ext cx="669564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За 2024 год предприятиями округа произведено сельскохозяйственной продукции:</a:t>
            </a:r>
            <a:endParaRPr lang="ru-RU" sz="2000" b="0" strike="noStrike" spc="-1">
              <a:latin typeface="XO Oriel"/>
            </a:endParaRPr>
          </a:p>
          <a:p>
            <a:pPr marL="216000" indent="228600" algn="just">
              <a:lnSpc>
                <a:spcPct val="100000"/>
              </a:lnSpc>
              <a:buClr>
                <a:srgbClr val="3B4555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5 594,0 тонн – скот и птица на убой в живом весе, что составило 114,0 %  к  уровню  2023 года;</a:t>
            </a:r>
            <a:endParaRPr lang="ru-RU" sz="2000" b="0" strike="noStrike" spc="-1">
              <a:latin typeface="XO Oriel"/>
            </a:endParaRPr>
          </a:p>
          <a:p>
            <a:pPr marL="216000" indent="228600" algn="just">
              <a:lnSpc>
                <a:spcPct val="100000"/>
              </a:lnSpc>
              <a:buClr>
                <a:srgbClr val="3B4555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69 852 тонн – цельномолочной продукции, что составило 99,0 %  к  уровню 2023 года.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20" name="Picture 2"/>
          <p:cNvSpPr/>
          <p:nvPr/>
        </p:nvSpPr>
        <p:spPr>
          <a:xfrm>
            <a:off x="6913080" y="1391760"/>
            <a:ext cx="4247640" cy="2830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Рисунок 2" descr="C:\Users\Зарубина\Desktop\РАБОТА\Фото 2020 редакция\IMG_6174.JPG"/>
          <p:cNvPicPr/>
          <p:nvPr/>
        </p:nvPicPr>
        <p:blipFill>
          <a:blip r:embed="rId5" cstate="print"/>
          <a:stretch/>
        </p:blipFill>
        <p:spPr>
          <a:xfrm>
            <a:off x="216360" y="3240000"/>
            <a:ext cx="4356720" cy="2788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4"/>
          <p:cNvPicPr/>
          <p:nvPr/>
        </p:nvPicPr>
        <p:blipFill>
          <a:blip r:embed="rId2" cstate="print"/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 w="0">
            <a:noFill/>
          </a:ln>
        </p:spPr>
      </p:pic>
      <p:sp>
        <p:nvSpPr>
          <p:cNvPr id="123" name="TextBox 5"/>
          <p:cNvSpPr/>
          <p:nvPr/>
        </p:nvSpPr>
        <p:spPr>
          <a:xfrm>
            <a:off x="1008360" y="0"/>
            <a:ext cx="8856000" cy="7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i="1" u="sng" strike="noStrike" spc="293" baseline="-32000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ПОТРЕБИТЕЛЬСКИЙ   РЫНОК</a:t>
            </a:r>
            <a:r>
              <a:rPr lang="ru-RU" sz="3600" b="1" i="1" u="sng" strike="noStrike" spc="293">
                <a:solidFill>
                  <a:srgbClr val="3B4555"/>
                </a:solidFill>
                <a:uFillTx/>
                <a:latin typeface="Times New Roman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pic>
        <p:nvPicPr>
          <p:cNvPr id="124" name="Picture 2" descr="D:\Work\Bachti\!!!ВНУТРЕННИЕ\декабрь\презентация\фотозона размер.png"/>
          <p:cNvPicPr/>
          <p:nvPr/>
        </p:nvPicPr>
        <p:blipFill>
          <a:blip r:embed="rId3" cstate="print"/>
          <a:stretch/>
        </p:blipFill>
        <p:spPr>
          <a:xfrm>
            <a:off x="9799560" y="143640"/>
            <a:ext cx="1577160" cy="124740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10"/>
          <p:cNvSpPr/>
          <p:nvPr/>
        </p:nvSpPr>
        <p:spPr>
          <a:xfrm>
            <a:off x="432360" y="864000"/>
            <a:ext cx="6695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Товарооборот розничной торговли за 2024 год  составил  5 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3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48,0 млн. рублей,  к уровню  прошлого года – 114,2 % 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26" name="Прямоугольник 11"/>
          <p:cNvSpPr/>
          <p:nvPr/>
        </p:nvSpPr>
        <p:spPr>
          <a:xfrm>
            <a:off x="432360" y="1620000"/>
            <a:ext cx="5975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            Оборот общественного питания за 2024 год   составил  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291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,0 млн. рублей,  1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0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3,70 %  к  уровню 2023года.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27" name="Прямоугольник 13"/>
          <p:cNvSpPr/>
          <p:nvPr/>
        </p:nvSpPr>
        <p:spPr>
          <a:xfrm>
            <a:off x="5401080" y="5112360"/>
            <a:ext cx="5903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Объем   реализации платных   услуг   за   2024   год  составил 1 </a:t>
            </a:r>
            <a:r>
              <a:rPr lang="en-US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28</a:t>
            </a:r>
            <a:r>
              <a:rPr lang="ru-RU" sz="2000" b="1" i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7,0  млн. рублей, 99,5 %  к уровню прошлого года.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128" name="Рисунок 1" descr="Z:\ОБМЕН\Безрукова А.П\Фото\1699935704358.jpg"/>
          <p:cNvPicPr/>
          <p:nvPr/>
        </p:nvPicPr>
        <p:blipFill>
          <a:blip r:embed="rId4" cstate="print"/>
          <a:srcRect l="20778" r="12924" b="8919"/>
          <a:stretch/>
        </p:blipFill>
        <p:spPr>
          <a:xfrm>
            <a:off x="6553080" y="1800000"/>
            <a:ext cx="4686480" cy="3193560"/>
          </a:xfrm>
          <a:prstGeom prst="rect">
            <a:avLst/>
          </a:prstGeom>
          <a:ln w="57150">
            <a:solidFill>
              <a:srgbClr val="000000"/>
            </a:solidFill>
            <a:miter/>
          </a:ln>
        </p:spPr>
      </p:pic>
      <p:pic>
        <p:nvPicPr>
          <p:cNvPr id="129" name="Picture 3" descr="ui-5bc561058bf687"/>
          <p:cNvPicPr/>
          <p:nvPr/>
        </p:nvPicPr>
        <p:blipFill>
          <a:blip r:embed="rId5" cstate="print"/>
          <a:stretch/>
        </p:blipFill>
        <p:spPr>
          <a:xfrm>
            <a:off x="360360" y="2880000"/>
            <a:ext cx="4895640" cy="3273120"/>
          </a:xfrm>
          <a:prstGeom prst="rect">
            <a:avLst/>
          </a:prstGeom>
          <a:ln w="7620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</TotalTime>
  <Words>537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Бахтигиреев Роман Иванович</dc:creator>
  <dc:description/>
  <cp:lastModifiedBy>Техник-оператор</cp:lastModifiedBy>
  <cp:revision>683</cp:revision>
  <dcterms:created xsi:type="dcterms:W3CDTF">2018-10-19T07:56:24Z</dcterms:created>
  <dcterms:modified xsi:type="dcterms:W3CDTF">2025-06-02T03:01:11Z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7</vt:i4>
  </property>
</Properties>
</file>