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96" r:id="rId2"/>
    <p:sldId id="298" r:id="rId3"/>
    <p:sldId id="259" r:id="rId4"/>
    <p:sldId id="260" r:id="rId5"/>
    <p:sldId id="265" r:id="rId6"/>
    <p:sldId id="268" r:id="rId7"/>
    <p:sldId id="271" r:id="rId8"/>
    <p:sldId id="282" r:id="rId9"/>
    <p:sldId id="281" r:id="rId10"/>
    <p:sldId id="280" r:id="rId11"/>
    <p:sldId id="291" r:id="rId12"/>
    <p:sldId id="288" r:id="rId13"/>
    <p:sldId id="279" r:id="rId14"/>
    <p:sldId id="290" r:id="rId15"/>
    <p:sldId id="294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178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0407407806386465"/>
          <c:y val="6.0418864804963196E-2"/>
          <c:w val="0.88791542618302588"/>
          <c:h val="0.790627390239207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дефицит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2960939719156961E-2"/>
                  <c:y val="-1.706443942140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81775025074311E-2"/>
                  <c:y val="-3.41288788428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2135737211561E-2"/>
                  <c:y val="-2.346360420443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281252958875948E-2"/>
                  <c:y val="-2.133054927676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Лист1!$B$4:$E$4</c:f>
              <c:numCache>
                <c:formatCode>#,##0.0</c:formatCode>
                <c:ptCount val="4"/>
                <c:pt idx="0">
                  <c:v>66582.299999999814</c:v>
                </c:pt>
                <c:pt idx="1">
                  <c:v>16222.799999999814</c:v>
                </c:pt>
                <c:pt idx="2">
                  <c:v>16423</c:v>
                </c:pt>
                <c:pt idx="3">
                  <c:v>16401.200000000186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5841148545636285E-2"/>
                  <c:y val="-1.4931384493732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100000">
                  <a:srgbClr val="FF0000"/>
                </a:gs>
                <a:gs pos="13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0080730892677636E-2"/>
                  <c:y val="0.10534200932430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60939719156961E-2"/>
                  <c:y val="7.0499816758824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406264794379739E-3"/>
                  <c:y val="5.7701487192768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005220661983116E-3"/>
                  <c:y val="6.857066172738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Лист1!$B$6:$E$6</c:f>
              <c:numCache>
                <c:formatCode>#,##0.0</c:formatCode>
                <c:ptCount val="4"/>
                <c:pt idx="0">
                  <c:v>3889438</c:v>
                </c:pt>
                <c:pt idx="1">
                  <c:v>2859802</c:v>
                </c:pt>
                <c:pt idx="2">
                  <c:v>3042529.4</c:v>
                </c:pt>
                <c:pt idx="3">
                  <c:v>2562700.2999999998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2000">
                  <a:srgbClr val="00B050"/>
                </a:gs>
                <a:gs pos="10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3041557217786311E-2"/>
                  <c:y val="1.9291550314398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01044132396623E-2"/>
                  <c:y val="-4.8776415869794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604176529586493E-3"/>
                  <c:y val="-1.0191635670187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01044132396623E-2"/>
                  <c:y val="1.5215231960485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Лист1!$B$7:$E$7</c:f>
              <c:numCache>
                <c:formatCode>#,##0.0</c:formatCode>
                <c:ptCount val="4"/>
                <c:pt idx="0">
                  <c:v>3956020.3</c:v>
                </c:pt>
                <c:pt idx="1">
                  <c:v>2876024.8</c:v>
                </c:pt>
                <c:pt idx="2">
                  <c:v>3058952.4</c:v>
                </c:pt>
                <c:pt idx="3">
                  <c:v>2579101.5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9183744"/>
        <c:axId val="125833984"/>
        <c:axId val="187328704"/>
      </c:bar3DChart>
      <c:catAx>
        <c:axId val="491837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5833984"/>
        <c:crosses val="autoZero"/>
        <c:auto val="1"/>
        <c:lblAlgn val="ctr"/>
        <c:lblOffset val="100"/>
        <c:noMultiLvlLbl val="0"/>
      </c:catAx>
      <c:valAx>
        <c:axId val="12583398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49183744"/>
        <c:crosses val="autoZero"/>
        <c:crossBetween val="between"/>
      </c:valAx>
      <c:serAx>
        <c:axId val="187328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25833984"/>
        <c:crosses val="autoZero"/>
      </c:serAx>
      <c:spPr>
        <a:noFill/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724674269908708E-2"/>
          <c:y val="2.6863566158598494E-2"/>
          <c:w val="0.76237278712326983"/>
          <c:h val="0.878707056753081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5612628290343217E-2"/>
                  <c:y val="-1.953713902443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5099203536772E-2"/>
                  <c:y val="-3.418999329276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928923606189354E-2"/>
                  <c:y val="-2.6863566158598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765524137164835E-2"/>
                  <c:y val="-1.70949966463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667314.30000000005</c:v>
                </c:pt>
                <c:pt idx="1">
                  <c:v>661418</c:v>
                </c:pt>
                <c:pt idx="2">
                  <c:v>669922</c:v>
                </c:pt>
                <c:pt idx="3">
                  <c:v>672602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724674269908708E-2"/>
                  <c:y val="-3.17478509147073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319742,0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63399469024514E-2"/>
                  <c:y val="-3.4189993292761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312388,0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806374004420964E-2"/>
                  <c:y val="-2.19792814024896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317886,0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317479,0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7655241371648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225496017683858E-3"/>
                  <c:y val="-1.70949966463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612748008841984E-2"/>
                  <c:y val="2.442142378054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408498672561287E-2"/>
                  <c:y val="-7.3264271341632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3222123.7</c:v>
                </c:pt>
                <c:pt idx="1">
                  <c:v>2198384</c:v>
                </c:pt>
                <c:pt idx="2">
                  <c:v>2372607.4</c:v>
                </c:pt>
                <c:pt idx="3">
                  <c:v>1890098.3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258560"/>
        <c:axId val="125916288"/>
        <c:axId val="49211584"/>
      </c:bar3DChart>
      <c:catAx>
        <c:axId val="126258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5916288"/>
        <c:crosses val="autoZero"/>
        <c:auto val="1"/>
        <c:lblAlgn val="ctr"/>
        <c:lblOffset val="100"/>
        <c:noMultiLvlLbl val="0"/>
      </c:catAx>
      <c:valAx>
        <c:axId val="1259162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6258560"/>
        <c:crosses val="autoZero"/>
        <c:crossBetween val="between"/>
      </c:valAx>
      <c:serAx>
        <c:axId val="49211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2591628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CA7EA-6AED-46F6-BD3B-936BF17075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DB68C-CBE5-41D8-995F-8891CA3EF61E}">
      <dgm:prSet phldrT="[Текст]" custT="1"/>
      <dgm:spPr/>
      <dgm:t>
        <a:bodyPr/>
        <a:lstStyle/>
        <a:p>
          <a:r>
            <a:rPr lang="ru-RU" sz="1400" dirty="0" smtClean="0"/>
            <a:t>Сроки реализации программы</a:t>
          </a:r>
          <a:endParaRPr lang="ru-RU" sz="1400" dirty="0"/>
        </a:p>
      </dgm:t>
    </dgm:pt>
    <dgm:pt modelId="{D6D0BF46-8393-48D5-BA59-2AA6A447B35E}" type="parTrans" cxnId="{CEB0FB56-3096-43D9-8EBA-ED4D66430664}">
      <dgm:prSet/>
      <dgm:spPr/>
      <dgm:t>
        <a:bodyPr/>
        <a:lstStyle/>
        <a:p>
          <a:endParaRPr lang="ru-RU"/>
        </a:p>
      </dgm:t>
    </dgm:pt>
    <dgm:pt modelId="{C3A7664F-6ECD-4224-8764-12E5B3B6ECEA}" type="sibTrans" cxnId="{CEB0FB56-3096-43D9-8EBA-ED4D66430664}">
      <dgm:prSet/>
      <dgm:spPr/>
      <dgm:t>
        <a:bodyPr/>
        <a:lstStyle/>
        <a:p>
          <a:endParaRPr lang="ru-RU"/>
        </a:p>
      </dgm:t>
    </dgm:pt>
    <dgm:pt modelId="{9BB1829A-A755-4E59-A359-3A1B41142A71}">
      <dgm:prSet phldrT="[Текст]" custT="1"/>
      <dgm:spPr/>
      <dgm:t>
        <a:bodyPr/>
        <a:lstStyle/>
        <a:p>
          <a:r>
            <a:rPr lang="ru-RU" sz="1400" dirty="0" smtClean="0"/>
            <a:t>202</a:t>
          </a:r>
          <a:r>
            <a:rPr lang="en-US" sz="1400" dirty="0" smtClean="0"/>
            <a:t>6</a:t>
          </a:r>
          <a:r>
            <a:rPr lang="ru-RU" sz="1400" dirty="0" smtClean="0"/>
            <a:t>год</a:t>
          </a:r>
          <a:endParaRPr lang="ru-RU" sz="1400" dirty="0"/>
        </a:p>
      </dgm:t>
    </dgm:pt>
    <dgm:pt modelId="{2B110DBB-61B0-4329-BB2C-767C3A6FF63C}" type="parTrans" cxnId="{0F951701-5473-43B3-9D18-ACDD4F85353A}">
      <dgm:prSet/>
      <dgm:spPr/>
      <dgm:t>
        <a:bodyPr/>
        <a:lstStyle/>
        <a:p>
          <a:endParaRPr lang="ru-RU"/>
        </a:p>
      </dgm:t>
    </dgm:pt>
    <dgm:pt modelId="{2775FAC2-79CB-47FC-B9EF-11A4E294297F}" type="sibTrans" cxnId="{0F951701-5473-43B3-9D18-ACDD4F85353A}">
      <dgm:prSet/>
      <dgm:spPr/>
      <dgm:t>
        <a:bodyPr/>
        <a:lstStyle/>
        <a:p>
          <a:endParaRPr lang="ru-RU"/>
        </a:p>
      </dgm:t>
    </dgm:pt>
    <dgm:pt modelId="{A4879773-52A9-4C9D-B70A-B2FE9A7D3010}">
      <dgm:prSet phldrT="[Текст]" custT="1"/>
      <dgm:spPr/>
      <dgm:t>
        <a:bodyPr/>
        <a:lstStyle/>
        <a:p>
          <a:r>
            <a:rPr lang="ru-RU" sz="1400" dirty="0" smtClean="0"/>
            <a:t>Цель программы</a:t>
          </a:r>
          <a:endParaRPr lang="ru-RU" sz="1400" dirty="0"/>
        </a:p>
      </dgm:t>
    </dgm:pt>
    <dgm:pt modelId="{2ACAE5C0-CA1A-4F08-8714-C7FA4B161E3A}" type="parTrans" cxnId="{B1CFE091-3BA2-426C-B340-FE623E39DD9E}">
      <dgm:prSet/>
      <dgm:spPr/>
      <dgm:t>
        <a:bodyPr/>
        <a:lstStyle/>
        <a:p>
          <a:endParaRPr lang="ru-RU"/>
        </a:p>
      </dgm:t>
    </dgm:pt>
    <dgm:pt modelId="{CC8FEF92-2679-4FFF-8DFF-1ADB55DD7E3B}" type="sibTrans" cxnId="{B1CFE091-3BA2-426C-B340-FE623E39DD9E}">
      <dgm:prSet/>
      <dgm:spPr/>
      <dgm:t>
        <a:bodyPr/>
        <a:lstStyle/>
        <a:p>
          <a:endParaRPr lang="ru-RU"/>
        </a:p>
      </dgm:t>
    </dgm:pt>
    <dgm:pt modelId="{24058C63-67C2-49B6-B2C2-82633146762E}">
      <dgm:prSet phldrT="[Текст]" custT="1"/>
      <dgm:spPr/>
      <dgm:t>
        <a:bodyPr/>
        <a:lstStyle/>
        <a:p>
          <a:r>
            <a:rPr lang="ru-RU" sz="1300" dirty="0" smtClean="0"/>
            <a:t>Повышение эффективности системы социальной поддержки и социального обслуживания населения в Промышленновском муниципальном округе.</a:t>
          </a:r>
          <a:endParaRPr lang="ru-RU" sz="1300" dirty="0"/>
        </a:p>
      </dgm:t>
    </dgm:pt>
    <dgm:pt modelId="{C7A4F1FD-CC2D-4490-82C3-830312206D26}" type="parTrans" cxnId="{4E68B51E-8437-4D32-9DB6-E067A7FF627D}">
      <dgm:prSet/>
      <dgm:spPr/>
      <dgm:t>
        <a:bodyPr/>
        <a:lstStyle/>
        <a:p>
          <a:endParaRPr lang="ru-RU"/>
        </a:p>
      </dgm:t>
    </dgm:pt>
    <dgm:pt modelId="{352DAF2E-3ED7-48D0-BE69-8145D8EE6EA8}" type="sibTrans" cxnId="{4E68B51E-8437-4D32-9DB6-E067A7FF627D}">
      <dgm:prSet/>
      <dgm:spPr/>
      <dgm:t>
        <a:bodyPr/>
        <a:lstStyle/>
        <a:p>
          <a:endParaRPr lang="ru-RU"/>
        </a:p>
      </dgm:t>
    </dgm:pt>
    <dgm:pt modelId="{8E35BF09-1133-422E-B282-9F0562F7EB6C}">
      <dgm:prSet phldrT="[Текст]" custT="1"/>
      <dgm:spPr/>
      <dgm:t>
        <a:bodyPr/>
        <a:lstStyle/>
        <a:p>
          <a:r>
            <a:rPr lang="ru-RU" sz="1400" dirty="0" smtClean="0"/>
            <a:t>Комплекс процессных мероприятий</a:t>
          </a:r>
        </a:p>
      </dgm:t>
    </dgm:pt>
    <dgm:pt modelId="{3FD98B8D-C726-4EBB-B141-3C493850D838}" type="parTrans" cxnId="{36F647AE-681D-4E26-81B8-2DF4AF7A5D6C}">
      <dgm:prSet/>
      <dgm:spPr/>
      <dgm:t>
        <a:bodyPr/>
        <a:lstStyle/>
        <a:p>
          <a:endParaRPr lang="ru-RU"/>
        </a:p>
      </dgm:t>
    </dgm:pt>
    <dgm:pt modelId="{02E26AAD-43BF-4EAE-AD88-B81FC11DE1F8}" type="sibTrans" cxnId="{36F647AE-681D-4E26-81B8-2DF4AF7A5D6C}">
      <dgm:prSet/>
      <dgm:spPr/>
      <dgm:t>
        <a:bodyPr/>
        <a:lstStyle/>
        <a:p>
          <a:endParaRPr lang="ru-RU"/>
        </a:p>
      </dgm:t>
    </dgm:pt>
    <dgm:pt modelId="{CE51D666-B3FF-4D49-A0A4-C86D1D25BBE4}">
      <dgm:prSet phldrT="[Текст]" custT="1"/>
      <dgm:spPr/>
      <dgm:t>
        <a:bodyPr/>
        <a:lstStyle/>
        <a:p>
          <a:r>
            <a:rPr lang="ru-RU" sz="1400" dirty="0" smtClean="0"/>
            <a:t>Реализация мер социальной поддержки отдельным категориям граждан;</a:t>
          </a:r>
          <a:endParaRPr lang="ru-RU" sz="1400" dirty="0"/>
        </a:p>
      </dgm:t>
    </dgm:pt>
    <dgm:pt modelId="{EF90F7ED-2F23-4B3D-9679-58003006B92C}" type="parTrans" cxnId="{FEF8BD79-D64B-419F-961E-A36DA160C396}">
      <dgm:prSet/>
      <dgm:spPr/>
      <dgm:t>
        <a:bodyPr/>
        <a:lstStyle/>
        <a:p>
          <a:endParaRPr lang="ru-RU"/>
        </a:p>
      </dgm:t>
    </dgm:pt>
    <dgm:pt modelId="{AD1CEEF7-C1A8-487C-BE46-F2B4786701CC}" type="sibTrans" cxnId="{FEF8BD79-D64B-419F-961E-A36DA160C396}">
      <dgm:prSet/>
      <dgm:spPr/>
      <dgm:t>
        <a:bodyPr/>
        <a:lstStyle/>
        <a:p>
          <a:endParaRPr lang="ru-RU"/>
        </a:p>
      </dgm:t>
    </dgm:pt>
    <dgm:pt modelId="{07C37465-7165-4D01-8DA9-7CE443ED1DED}">
      <dgm:prSet custT="1"/>
      <dgm:spPr/>
      <dgm:t>
        <a:bodyPr/>
        <a:lstStyle/>
        <a:p>
          <a:r>
            <a:rPr lang="ru-RU" sz="1300" dirty="0" smtClean="0"/>
            <a:t>Повышение уровня, качества и безопасности социального обслуживания населения.</a:t>
          </a:r>
        </a:p>
      </dgm:t>
    </dgm:pt>
    <dgm:pt modelId="{5C5D97E5-5900-4D8F-9A61-1EB3EFF0676A}" type="parTrans" cxnId="{C32D1C12-0515-4077-9053-2D4AD45C0513}">
      <dgm:prSet/>
      <dgm:spPr/>
      <dgm:t>
        <a:bodyPr/>
        <a:lstStyle/>
        <a:p>
          <a:endParaRPr lang="ru-RU"/>
        </a:p>
      </dgm:t>
    </dgm:pt>
    <dgm:pt modelId="{C3498A43-A93F-4BA5-88B3-3723E15000E1}" type="sibTrans" cxnId="{C32D1C12-0515-4077-9053-2D4AD45C0513}">
      <dgm:prSet/>
      <dgm:spPr/>
      <dgm:t>
        <a:bodyPr/>
        <a:lstStyle/>
        <a:p>
          <a:endParaRPr lang="ru-RU"/>
        </a:p>
      </dgm:t>
    </dgm:pt>
    <dgm:pt modelId="{6FF30801-864C-4161-A9F0-EA19FCE1B523}">
      <dgm:prSet custT="1"/>
      <dgm:spPr/>
      <dgm:t>
        <a:bodyPr/>
        <a:lstStyle/>
        <a:p>
          <a:r>
            <a:rPr lang="ru-RU" sz="1300" dirty="0" smtClean="0"/>
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 (людей, испытывающих затруднения при самостоятельном передвижении, получении услуг, необходимой информации) в Промышленновском муниципальном округе.   </a:t>
          </a:r>
        </a:p>
      </dgm:t>
    </dgm:pt>
    <dgm:pt modelId="{2B2C8AEE-3A66-4BC6-8733-283A5B20F3EB}" type="parTrans" cxnId="{D9E81F89-6861-46D2-83A8-2965B4A360CE}">
      <dgm:prSet/>
      <dgm:spPr/>
      <dgm:t>
        <a:bodyPr/>
        <a:lstStyle/>
        <a:p>
          <a:endParaRPr lang="ru-RU"/>
        </a:p>
      </dgm:t>
    </dgm:pt>
    <dgm:pt modelId="{C90BBCF1-BBB0-49F5-BB60-1FA9B361211B}" type="sibTrans" cxnId="{D9E81F89-6861-46D2-83A8-2965B4A360CE}">
      <dgm:prSet/>
      <dgm:spPr/>
      <dgm:t>
        <a:bodyPr/>
        <a:lstStyle/>
        <a:p>
          <a:endParaRPr lang="ru-RU"/>
        </a:p>
      </dgm:t>
    </dgm:pt>
    <dgm:pt modelId="{666EB6ED-11B3-4E1C-89D0-D67D78D02125}">
      <dgm:prSet phldrT="[Текст]" custT="1"/>
      <dgm:spPr/>
      <dgm:t>
        <a:bodyPr/>
        <a:lstStyle/>
        <a:p>
          <a:endParaRPr lang="ru-RU" sz="1000" dirty="0"/>
        </a:p>
      </dgm:t>
    </dgm:pt>
    <dgm:pt modelId="{D05DD506-04F5-4BFE-B014-75956B2044DD}" type="parTrans" cxnId="{56F528C3-F6FD-4F30-AA3D-FE66F2D7386C}">
      <dgm:prSet/>
      <dgm:spPr/>
      <dgm:t>
        <a:bodyPr/>
        <a:lstStyle/>
        <a:p>
          <a:endParaRPr lang="ru-RU"/>
        </a:p>
      </dgm:t>
    </dgm:pt>
    <dgm:pt modelId="{00B8E818-8CEA-41AB-9E8E-F79DD7A89B00}" type="sibTrans" cxnId="{56F528C3-F6FD-4F30-AA3D-FE66F2D7386C}">
      <dgm:prSet/>
      <dgm:spPr/>
      <dgm:t>
        <a:bodyPr/>
        <a:lstStyle/>
        <a:p>
          <a:endParaRPr lang="ru-RU"/>
        </a:p>
      </dgm:t>
    </dgm:pt>
    <dgm:pt modelId="{919896AF-6180-48A6-9521-39BCDC3C577F}" type="pres">
      <dgm:prSet presAssocID="{8E2CA7EA-6AED-46F6-BD3B-936BF17075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5360A-930B-4726-872D-0A36E26DE313}" type="pres">
      <dgm:prSet presAssocID="{641DB68C-CBE5-41D8-995F-8891CA3EF61E}" presName="composite" presStyleCnt="0"/>
      <dgm:spPr/>
      <dgm:t>
        <a:bodyPr/>
        <a:lstStyle/>
        <a:p>
          <a:endParaRPr lang="ru-RU"/>
        </a:p>
      </dgm:t>
    </dgm:pt>
    <dgm:pt modelId="{835956E9-4E0F-45C6-BC1C-E48F4B67996C}" type="pres">
      <dgm:prSet presAssocID="{641DB68C-CBE5-41D8-995F-8891CA3EF61E}" presName="parentText" presStyleLbl="alignNode1" presStyleIdx="0" presStyleCnt="3" custLinFactNeighborX="3495" custLinFactNeighborY="20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6EC4B-13E6-4DF4-B002-BD97C9CB371A}" type="pres">
      <dgm:prSet presAssocID="{641DB68C-CBE5-41D8-995F-8891CA3EF61E}" presName="descendantText" presStyleLbl="alignAcc1" presStyleIdx="0" presStyleCnt="3" custScaleX="33803" custScaleY="100000" custLinFactNeighborX="-24845" custLinFactNeighborY="6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AA0AC-3575-4FCE-A4C9-B1435BA262CD}" type="pres">
      <dgm:prSet presAssocID="{C3A7664F-6ECD-4224-8764-12E5B3B6ECEA}" presName="sp" presStyleCnt="0"/>
      <dgm:spPr/>
      <dgm:t>
        <a:bodyPr/>
        <a:lstStyle/>
        <a:p>
          <a:endParaRPr lang="ru-RU"/>
        </a:p>
      </dgm:t>
    </dgm:pt>
    <dgm:pt modelId="{67003D60-B7F9-4A39-979D-7D694D3465D0}" type="pres">
      <dgm:prSet presAssocID="{A4879773-52A9-4C9D-B70A-B2FE9A7D3010}" presName="composite" presStyleCnt="0"/>
      <dgm:spPr/>
      <dgm:t>
        <a:bodyPr/>
        <a:lstStyle/>
        <a:p>
          <a:endParaRPr lang="ru-RU"/>
        </a:p>
      </dgm:t>
    </dgm:pt>
    <dgm:pt modelId="{9F266D15-5682-4FD0-930E-F2B51BC38010}" type="pres">
      <dgm:prSet presAssocID="{A4879773-52A9-4C9D-B70A-B2FE9A7D3010}" presName="parentText" presStyleLbl="alignNode1" presStyleIdx="1" presStyleCnt="3" custLinFactNeighborX="4538" custLinFactNeighborY="-231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09EED-0626-4782-B2F5-8041C7BB3930}" type="pres">
      <dgm:prSet presAssocID="{A4879773-52A9-4C9D-B70A-B2FE9A7D3010}" presName="descendantText" presStyleLbl="alignAcc1" presStyleIdx="1" presStyleCnt="3" custScaleX="97494" custScaleY="186601" custLinFactNeighborX="-203" custLinFactNeighborY="-23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BC3AE-4972-4864-BF5B-EC04615BF6E9}" type="pres">
      <dgm:prSet presAssocID="{CC8FEF92-2679-4FFF-8DFF-1ADB55DD7E3B}" presName="sp" presStyleCnt="0"/>
      <dgm:spPr/>
      <dgm:t>
        <a:bodyPr/>
        <a:lstStyle/>
        <a:p>
          <a:endParaRPr lang="ru-RU"/>
        </a:p>
      </dgm:t>
    </dgm:pt>
    <dgm:pt modelId="{F5C5668A-991B-40F1-AB70-5C936E93F19C}" type="pres">
      <dgm:prSet presAssocID="{8E35BF09-1133-422E-B282-9F0562F7EB6C}" presName="composite" presStyleCnt="0"/>
      <dgm:spPr/>
      <dgm:t>
        <a:bodyPr/>
        <a:lstStyle/>
        <a:p>
          <a:endParaRPr lang="ru-RU"/>
        </a:p>
      </dgm:t>
    </dgm:pt>
    <dgm:pt modelId="{0139D40E-BD63-43A8-82EF-47356F65E9F0}" type="pres">
      <dgm:prSet presAssocID="{8E35BF09-1133-422E-B282-9F0562F7EB6C}" presName="parentText" presStyleLbl="alignNode1" presStyleIdx="2" presStyleCnt="3" custScaleX="118245" custLinFactNeighborX="4008" custLinFactNeighborY="-16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C3DA5-85A7-4779-9F6F-E5495187071F}" type="pres">
      <dgm:prSet presAssocID="{8E35BF09-1133-422E-B282-9F0562F7EB6C}" presName="descendantText" presStyleLbl="alignAcc1" presStyleIdx="2" presStyleCnt="3" custScaleX="58712" custScaleY="126924" custLinFactNeighborX="-16646" custLinFactNeighborY="-4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2D1C12-0515-4077-9053-2D4AD45C0513}" srcId="{A4879773-52A9-4C9D-B70A-B2FE9A7D3010}" destId="{07C37465-7165-4D01-8DA9-7CE443ED1DED}" srcOrd="1" destOrd="0" parTransId="{5C5D97E5-5900-4D8F-9A61-1EB3EFF0676A}" sibTransId="{C3498A43-A93F-4BA5-88B3-3723E15000E1}"/>
    <dgm:cxn modelId="{0F951701-5473-43B3-9D18-ACDD4F85353A}" srcId="{641DB68C-CBE5-41D8-995F-8891CA3EF61E}" destId="{9BB1829A-A755-4E59-A359-3A1B41142A71}" srcOrd="0" destOrd="0" parTransId="{2B110DBB-61B0-4329-BB2C-767C3A6FF63C}" sibTransId="{2775FAC2-79CB-47FC-B9EF-11A4E294297F}"/>
    <dgm:cxn modelId="{A0CBAB80-2E3B-4A2C-96DC-DCCFAC0E90F0}" type="presOf" srcId="{641DB68C-CBE5-41D8-995F-8891CA3EF61E}" destId="{835956E9-4E0F-45C6-BC1C-E48F4B67996C}" srcOrd="0" destOrd="0" presId="urn:microsoft.com/office/officeart/2005/8/layout/chevron2"/>
    <dgm:cxn modelId="{D1C4E849-3932-4593-B67A-0C899C41855C}" type="presOf" srcId="{9BB1829A-A755-4E59-A359-3A1B41142A71}" destId="{BE76EC4B-13E6-4DF4-B002-BD97C9CB371A}" srcOrd="0" destOrd="0" presId="urn:microsoft.com/office/officeart/2005/8/layout/chevron2"/>
    <dgm:cxn modelId="{B1CFE091-3BA2-426C-B340-FE623E39DD9E}" srcId="{8E2CA7EA-6AED-46F6-BD3B-936BF1707518}" destId="{A4879773-52A9-4C9D-B70A-B2FE9A7D3010}" srcOrd="1" destOrd="0" parTransId="{2ACAE5C0-CA1A-4F08-8714-C7FA4B161E3A}" sibTransId="{CC8FEF92-2679-4FFF-8DFF-1ADB55DD7E3B}"/>
    <dgm:cxn modelId="{4B20CAF4-2009-4CC5-B250-9D470F55FA4E}" type="presOf" srcId="{6FF30801-864C-4161-A9F0-EA19FCE1B523}" destId="{D5F09EED-0626-4782-B2F5-8041C7BB3930}" srcOrd="0" destOrd="2" presId="urn:microsoft.com/office/officeart/2005/8/layout/chevron2"/>
    <dgm:cxn modelId="{CEB0FB56-3096-43D9-8EBA-ED4D66430664}" srcId="{8E2CA7EA-6AED-46F6-BD3B-936BF1707518}" destId="{641DB68C-CBE5-41D8-995F-8891CA3EF61E}" srcOrd="0" destOrd="0" parTransId="{D6D0BF46-8393-48D5-BA59-2AA6A447B35E}" sibTransId="{C3A7664F-6ECD-4224-8764-12E5B3B6ECEA}"/>
    <dgm:cxn modelId="{54AC6AFF-D46E-4F5B-B0B8-67C134C031F2}" type="presOf" srcId="{07C37465-7165-4D01-8DA9-7CE443ED1DED}" destId="{D5F09EED-0626-4782-B2F5-8041C7BB3930}" srcOrd="0" destOrd="1" presId="urn:microsoft.com/office/officeart/2005/8/layout/chevron2"/>
    <dgm:cxn modelId="{F21D0453-5820-4278-8C4E-FC83D57DB4F6}" type="presOf" srcId="{8E2CA7EA-6AED-46F6-BD3B-936BF1707518}" destId="{919896AF-6180-48A6-9521-39BCDC3C577F}" srcOrd="0" destOrd="0" presId="urn:microsoft.com/office/officeart/2005/8/layout/chevron2"/>
    <dgm:cxn modelId="{4E68B51E-8437-4D32-9DB6-E067A7FF627D}" srcId="{A4879773-52A9-4C9D-B70A-B2FE9A7D3010}" destId="{24058C63-67C2-49B6-B2C2-82633146762E}" srcOrd="0" destOrd="0" parTransId="{C7A4F1FD-CC2D-4490-82C3-830312206D26}" sibTransId="{352DAF2E-3ED7-48D0-BE69-8145D8EE6EA8}"/>
    <dgm:cxn modelId="{56F528C3-F6FD-4F30-AA3D-FE66F2D7386C}" srcId="{8E35BF09-1133-422E-B282-9F0562F7EB6C}" destId="{666EB6ED-11B3-4E1C-89D0-D67D78D02125}" srcOrd="1" destOrd="0" parTransId="{D05DD506-04F5-4BFE-B014-75956B2044DD}" sibTransId="{00B8E818-8CEA-41AB-9E8E-F79DD7A89B00}"/>
    <dgm:cxn modelId="{36F647AE-681D-4E26-81B8-2DF4AF7A5D6C}" srcId="{8E2CA7EA-6AED-46F6-BD3B-936BF1707518}" destId="{8E35BF09-1133-422E-B282-9F0562F7EB6C}" srcOrd="2" destOrd="0" parTransId="{3FD98B8D-C726-4EBB-B141-3C493850D838}" sibTransId="{02E26AAD-43BF-4EAE-AD88-B81FC11DE1F8}"/>
    <dgm:cxn modelId="{53A6887E-F93A-4210-B5F0-0F707817092C}" type="presOf" srcId="{A4879773-52A9-4C9D-B70A-B2FE9A7D3010}" destId="{9F266D15-5682-4FD0-930E-F2B51BC38010}" srcOrd="0" destOrd="0" presId="urn:microsoft.com/office/officeart/2005/8/layout/chevron2"/>
    <dgm:cxn modelId="{0C0156FC-9A65-4F1A-9BA9-9F83CF6284F5}" type="presOf" srcId="{CE51D666-B3FF-4D49-A0A4-C86D1D25BBE4}" destId="{0C1C3DA5-85A7-4779-9F6F-E5495187071F}" srcOrd="0" destOrd="0" presId="urn:microsoft.com/office/officeart/2005/8/layout/chevron2"/>
    <dgm:cxn modelId="{CE5410D6-0D15-4C17-A60B-38CE9E0AB538}" type="presOf" srcId="{8E35BF09-1133-422E-B282-9F0562F7EB6C}" destId="{0139D40E-BD63-43A8-82EF-47356F65E9F0}" srcOrd="0" destOrd="0" presId="urn:microsoft.com/office/officeart/2005/8/layout/chevron2"/>
    <dgm:cxn modelId="{D51767AD-2620-4DAF-92D5-1A7EFC5B2006}" type="presOf" srcId="{24058C63-67C2-49B6-B2C2-82633146762E}" destId="{D5F09EED-0626-4782-B2F5-8041C7BB3930}" srcOrd="0" destOrd="0" presId="urn:microsoft.com/office/officeart/2005/8/layout/chevron2"/>
    <dgm:cxn modelId="{FEF8BD79-D64B-419F-961E-A36DA160C396}" srcId="{8E35BF09-1133-422E-B282-9F0562F7EB6C}" destId="{CE51D666-B3FF-4D49-A0A4-C86D1D25BBE4}" srcOrd="0" destOrd="0" parTransId="{EF90F7ED-2F23-4B3D-9679-58003006B92C}" sibTransId="{AD1CEEF7-C1A8-487C-BE46-F2B4786701CC}"/>
    <dgm:cxn modelId="{831F5CCA-88BC-42B8-8C38-E703B91A89A8}" type="presOf" srcId="{666EB6ED-11B3-4E1C-89D0-D67D78D02125}" destId="{0C1C3DA5-85A7-4779-9F6F-E5495187071F}" srcOrd="0" destOrd="1" presId="urn:microsoft.com/office/officeart/2005/8/layout/chevron2"/>
    <dgm:cxn modelId="{D9E81F89-6861-46D2-83A8-2965B4A360CE}" srcId="{A4879773-52A9-4C9D-B70A-B2FE9A7D3010}" destId="{6FF30801-864C-4161-A9F0-EA19FCE1B523}" srcOrd="2" destOrd="0" parTransId="{2B2C8AEE-3A66-4BC6-8733-283A5B20F3EB}" sibTransId="{C90BBCF1-BBB0-49F5-BB60-1FA9B361211B}"/>
    <dgm:cxn modelId="{911E6F27-FB19-47FC-ABF2-A0562F256603}" type="presParOf" srcId="{919896AF-6180-48A6-9521-39BCDC3C577F}" destId="{3135360A-930B-4726-872D-0A36E26DE313}" srcOrd="0" destOrd="0" presId="urn:microsoft.com/office/officeart/2005/8/layout/chevron2"/>
    <dgm:cxn modelId="{D51BE033-AABE-4B26-AAA3-938856427E82}" type="presParOf" srcId="{3135360A-930B-4726-872D-0A36E26DE313}" destId="{835956E9-4E0F-45C6-BC1C-E48F4B67996C}" srcOrd="0" destOrd="0" presId="urn:microsoft.com/office/officeart/2005/8/layout/chevron2"/>
    <dgm:cxn modelId="{D93751C6-59B3-46B1-9227-89ACB7915F86}" type="presParOf" srcId="{3135360A-930B-4726-872D-0A36E26DE313}" destId="{BE76EC4B-13E6-4DF4-B002-BD97C9CB371A}" srcOrd="1" destOrd="0" presId="urn:microsoft.com/office/officeart/2005/8/layout/chevron2"/>
    <dgm:cxn modelId="{3D88DF74-028E-4D4C-B503-73FB7F50AE48}" type="presParOf" srcId="{919896AF-6180-48A6-9521-39BCDC3C577F}" destId="{084AA0AC-3575-4FCE-A4C9-B1435BA262CD}" srcOrd="1" destOrd="0" presId="urn:microsoft.com/office/officeart/2005/8/layout/chevron2"/>
    <dgm:cxn modelId="{77C3F764-F887-49E7-9037-1B41C96A9E81}" type="presParOf" srcId="{919896AF-6180-48A6-9521-39BCDC3C577F}" destId="{67003D60-B7F9-4A39-979D-7D694D3465D0}" srcOrd="2" destOrd="0" presId="urn:microsoft.com/office/officeart/2005/8/layout/chevron2"/>
    <dgm:cxn modelId="{6FC1DE61-4E59-4C8A-BD15-710B4230DEDF}" type="presParOf" srcId="{67003D60-B7F9-4A39-979D-7D694D3465D0}" destId="{9F266D15-5682-4FD0-930E-F2B51BC38010}" srcOrd="0" destOrd="0" presId="urn:microsoft.com/office/officeart/2005/8/layout/chevron2"/>
    <dgm:cxn modelId="{7FD912C1-77D9-4826-9C9B-E3D7E634F067}" type="presParOf" srcId="{67003D60-B7F9-4A39-979D-7D694D3465D0}" destId="{D5F09EED-0626-4782-B2F5-8041C7BB3930}" srcOrd="1" destOrd="0" presId="urn:microsoft.com/office/officeart/2005/8/layout/chevron2"/>
    <dgm:cxn modelId="{3D80DB06-00EE-4FD4-A842-2AB0EA0551E6}" type="presParOf" srcId="{919896AF-6180-48A6-9521-39BCDC3C577F}" destId="{A69BC3AE-4972-4864-BF5B-EC04615BF6E9}" srcOrd="3" destOrd="0" presId="urn:microsoft.com/office/officeart/2005/8/layout/chevron2"/>
    <dgm:cxn modelId="{EEAEA94F-C727-4932-A120-47CA1F59051F}" type="presParOf" srcId="{919896AF-6180-48A6-9521-39BCDC3C577F}" destId="{F5C5668A-991B-40F1-AB70-5C936E93F19C}" srcOrd="4" destOrd="0" presId="urn:microsoft.com/office/officeart/2005/8/layout/chevron2"/>
    <dgm:cxn modelId="{A61EF87D-B912-4F81-A5A1-5ED4B8689903}" type="presParOf" srcId="{F5C5668A-991B-40F1-AB70-5C936E93F19C}" destId="{0139D40E-BD63-43A8-82EF-47356F65E9F0}" srcOrd="0" destOrd="0" presId="urn:microsoft.com/office/officeart/2005/8/layout/chevron2"/>
    <dgm:cxn modelId="{F8A71129-75E2-47E0-93AD-39431D104F20}" type="presParOf" srcId="{F5C5668A-991B-40F1-AB70-5C936E93F19C}" destId="{0C1C3DA5-85A7-4779-9F6F-E549518707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956E9-4E0F-45C6-BC1C-E48F4B67996C}">
      <dsp:nvSpPr>
        <dsp:cNvPr id="0" name=""/>
        <dsp:cNvSpPr/>
      </dsp:nvSpPr>
      <dsp:spPr>
        <a:xfrm rot="5400000">
          <a:off x="-133584" y="251518"/>
          <a:ext cx="1462074" cy="10234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Сроки реализации программы</a:t>
          </a:r>
          <a:endParaRPr lang="ru-RU" sz="1400" kern="1200" dirty="0"/>
        </a:p>
      </dsp:txBody>
      <dsp:txXfrm rot="-5400000">
        <a:off x="85727" y="543933"/>
        <a:ext cx="1023452" cy="438622"/>
      </dsp:txXfrm>
    </dsp:sp>
    <dsp:sp modelId="{BE76EC4B-13E6-4DF4-B002-BD97C9CB371A}">
      <dsp:nvSpPr>
        <dsp:cNvPr id="0" name=""/>
        <dsp:cNvSpPr/>
      </dsp:nvSpPr>
      <dsp:spPr>
        <a:xfrm rot="5400000">
          <a:off x="1363046" y="22631"/>
          <a:ext cx="950848" cy="1028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</a:t>
          </a:r>
          <a:r>
            <a:rPr lang="en-US" sz="1400" kern="1200" dirty="0" smtClean="0"/>
            <a:t>6</a:t>
          </a:r>
          <a:r>
            <a:rPr lang="ru-RU" sz="1400" kern="1200" dirty="0" smtClean="0"/>
            <a:t>год</a:t>
          </a:r>
          <a:endParaRPr lang="ru-RU" sz="1400" kern="1200" dirty="0"/>
        </a:p>
      </dsp:txBody>
      <dsp:txXfrm rot="-5400000">
        <a:off x="1324431" y="107664"/>
        <a:ext cx="981663" cy="858014"/>
      </dsp:txXfrm>
    </dsp:sp>
    <dsp:sp modelId="{9F266D15-5682-4FD0-930E-F2B51BC38010}">
      <dsp:nvSpPr>
        <dsp:cNvPr id="0" name=""/>
        <dsp:cNvSpPr/>
      </dsp:nvSpPr>
      <dsp:spPr>
        <a:xfrm rot="5400000">
          <a:off x="-122910" y="1586986"/>
          <a:ext cx="1462074" cy="10234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Цель программы</a:t>
          </a:r>
          <a:endParaRPr lang="ru-RU" sz="1400" kern="1200" dirty="0"/>
        </a:p>
      </dsp:txBody>
      <dsp:txXfrm rot="-5400000">
        <a:off x="96401" y="1879401"/>
        <a:ext cx="1023452" cy="438622"/>
      </dsp:txXfrm>
    </dsp:sp>
    <dsp:sp modelId="{D5F09EED-0626-4782-B2F5-8041C7BB3930}">
      <dsp:nvSpPr>
        <dsp:cNvPr id="0" name=""/>
        <dsp:cNvSpPr/>
      </dsp:nvSpPr>
      <dsp:spPr>
        <a:xfrm rot="5400000">
          <a:off x="4157512" y="-1925220"/>
          <a:ext cx="1773359" cy="7774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Повышение эффективности системы социальной поддержки и социального обслуживания населения в Промышленновском муниципальном округе.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Повышение уровня, качества и безопасности социального обслуживания населения.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 (людей, испытывающих затруднения при самостоятельном передвижении, получении услуг, необходимой информации) в Промышленновском муниципальном округе.   </a:t>
          </a:r>
        </a:p>
      </dsp:txBody>
      <dsp:txXfrm rot="-5400000">
        <a:off x="1157135" y="1161725"/>
        <a:ext cx="7687546" cy="1600223"/>
      </dsp:txXfrm>
    </dsp:sp>
    <dsp:sp modelId="{0139D40E-BD63-43A8-82EF-47356F65E9F0}">
      <dsp:nvSpPr>
        <dsp:cNvPr id="0" name=""/>
        <dsp:cNvSpPr/>
      </dsp:nvSpPr>
      <dsp:spPr>
        <a:xfrm rot="5400000">
          <a:off x="-34970" y="3006265"/>
          <a:ext cx="1462074" cy="1210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Комплекс процессных мероприятий</a:t>
          </a:r>
        </a:p>
      </dsp:txBody>
      <dsp:txXfrm rot="-5400000">
        <a:off x="90977" y="3485410"/>
        <a:ext cx="1210181" cy="251893"/>
      </dsp:txXfrm>
    </dsp:sp>
    <dsp:sp modelId="{0C1C3DA5-85A7-4779-9F6F-E5495187071F}">
      <dsp:nvSpPr>
        <dsp:cNvPr id="0" name=""/>
        <dsp:cNvSpPr/>
      </dsp:nvSpPr>
      <dsp:spPr>
        <a:xfrm rot="5400000">
          <a:off x="2325604" y="2004695"/>
          <a:ext cx="1206220" cy="3101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Реализация мер социальной поддержки отдельным категориям граждан;</a:t>
          </a: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1377970" y="3011213"/>
        <a:ext cx="3042607" cy="1088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0.68103</cdr:x>
      <cdr:y>0.70618</cdr:y>
    </cdr:from>
    <cdr:to>
      <cdr:x>0.94827</cdr:x>
      <cdr:y>0.8563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8632" y="3672408"/>
          <a:ext cx="2232237" cy="780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и неналоговые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0.68966</cdr:x>
      <cdr:y>0.52618</cdr:y>
    </cdr:from>
    <cdr:to>
      <cdr:x>0.93966</cdr:x>
      <cdr:y>0.66464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80" y="2736305"/>
          <a:ext cx="208819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</a:t>
          </a:r>
        </a:p>
        <a:p xmlns:a="http://schemas.openxmlformats.org/drawingml/2006/main">
          <a:r>
            <a: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поступления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3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6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8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9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8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5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8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8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824B-B2DF-4F10-95FB-F15421DB1163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hyperlink" Target="http://adm-promishl-rn.ru/gallery/?SECTION_ID=61&amp;ELEMENT_ID=17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adm-promishl-rn.ru/gallery/?SECTION_ID=61&amp;ELEMENT_ID=204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.jpeg"/><Relationship Id="rId2" Type="http://schemas.openxmlformats.org/officeDocument/2006/relationships/hyperlink" Target="http://adm-promishl-rn.ru/gallery/?SECTION_ID=61&amp;ELEMENT_ID=9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.jpeg"/><Relationship Id="rId2" Type="http://schemas.openxmlformats.org/officeDocument/2006/relationships/hyperlink" Target="http://adm-promishl-rn.ru/gallery/?SECTION_ID=61&amp;ELEMENT_ID=9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adm-promishl-rn.ru/gallery/?SECTION_ID=61&amp;ELEMENT_ID=12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adm-promishl-rn.ru/gallery/?SECTION_ID=61&amp;ELEMENT_ID=15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jpeg"/><Relationship Id="rId2" Type="http://schemas.openxmlformats.org/officeDocument/2006/relationships/hyperlink" Target="http://adm-promishl-rn.ru/gallery/?SECTION_ID=61&amp;ELEMENT_ID=12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mrf@ofukem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hyperlink" Target="http://adm-promishl-rn.ru/gallery/?SECTION_ID=61&amp;ELEMENT_ID=22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hyperlink" Target="http://adm-promishl-rn.ru/gallery/?SECTION_ID=61&amp;ELEMENT_ID=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dm-promishl-rn.ru/gallery/?SECTION_ID=61&amp;ELEMENT_ID=100" TargetMode="External"/><Relationship Id="rId5" Type="http://schemas.openxmlformats.org/officeDocument/2006/relationships/chart" Target="../charts/char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dm-promishl-rn.ru/gallery/?SECTION_ID=61&amp;ELEMENT_ID=9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hyperlink" Target="http://adm-promishl-rn.ru/gallery/?SECTION_ID=61&amp;ELEMENT_ID=218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adm-promishl-rn.ru/gallery/?SECTION_ID=61&amp;ELEMENT_ID=12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hyperlink" Target="http://adm-promishl-rn.ru/gallery/?SECTION_ID=61&amp;ELEMENT_ID=185" TargetMode="External"/><Relationship Id="rId10" Type="http://schemas.openxmlformats.org/officeDocument/2006/relationships/image" Target="../media/image18.jpeg"/><Relationship Id="rId4" Type="http://schemas.microsoft.com/office/2007/relationships/hdphoto" Target="../media/hdphoto6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hyperlink" Target="http://adm-promishl-rn.ru/gallery/?SECTION_ID=61&amp;ELEMENT_ID=208" TargetMode="External"/><Relationship Id="rId2" Type="http://schemas.openxmlformats.org/officeDocument/2006/relationships/hyperlink" Target="http://adm-promishl-rn.ru/gallery/?SECTION_ID=61&amp;ELEMENT_ID=22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1.xml"/><Relationship Id="rId2" Type="http://schemas.openxmlformats.org/officeDocument/2006/relationships/hyperlink" Target="http://adm-promishl-rn.ru/gallery/?SECTION_ID=61&amp;ELEMENT_ID=146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jpeg"/><Relationship Id="rId5" Type="http://schemas.openxmlformats.org/officeDocument/2006/relationships/image" Target="../media/image24.jpeg"/><Relationship Id="rId10" Type="http://schemas.microsoft.com/office/2007/relationships/diagramDrawing" Target="../diagrams/drawing1.xml"/><Relationship Id="rId4" Type="http://schemas.microsoft.com/office/2007/relationships/hdphoto" Target="../media/hdphoto7.wdp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dm-promishl-rn.ru/gallery/?SECTION_ID=61&amp;ELEMENT_ID=158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8.wdp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OLGA\Documents\РАБОТА\Промышленная\iQG3DXQJ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9000"/>
                    </a14:imgEffect>
                    <a14:imgEffect>
                      <a14:brightnessContrast bright="10000" contrast="-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50084" y="4350520"/>
            <a:ext cx="365010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OLGA\Documents\РАБОТА\Промышленная\1452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119" y="1932512"/>
            <a:ext cx="3851920" cy="250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13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05" y="4451514"/>
            <a:ext cx="3176645" cy="2416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857" y="188640"/>
            <a:ext cx="8002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«Бюджет для граждан»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Проект бюджета Промышленновского муниципального округа на 202</a:t>
            </a:r>
            <a:r>
              <a:rPr lang="en-US" sz="2000" i="1" dirty="0">
                <a:solidFill>
                  <a:srgbClr val="C00000"/>
                </a:solidFill>
              </a:rPr>
              <a:t>6</a:t>
            </a:r>
            <a:r>
              <a:rPr lang="ru-RU" sz="2000" i="1" dirty="0" smtClean="0">
                <a:solidFill>
                  <a:srgbClr val="C00000"/>
                </a:solidFill>
              </a:rPr>
              <a:t> год и плановый период 202</a:t>
            </a:r>
            <a:r>
              <a:rPr lang="en-US" sz="2000" i="1" dirty="0">
                <a:solidFill>
                  <a:srgbClr val="C00000"/>
                </a:solidFill>
              </a:rPr>
              <a:t>7</a:t>
            </a:r>
            <a:r>
              <a:rPr lang="ru-RU" sz="2000" i="1" dirty="0" smtClean="0">
                <a:solidFill>
                  <a:srgbClr val="C00000"/>
                </a:solidFill>
              </a:rPr>
              <a:t>-202</a:t>
            </a:r>
            <a:r>
              <a:rPr lang="en-US" sz="2000" i="1" dirty="0">
                <a:solidFill>
                  <a:srgbClr val="C00000"/>
                </a:solidFill>
              </a:rPr>
              <a:t>8</a:t>
            </a:r>
            <a:r>
              <a:rPr lang="ru-RU" sz="2000" i="1" dirty="0" smtClean="0">
                <a:solidFill>
                  <a:srgbClr val="C00000"/>
                </a:solidFill>
              </a:rPr>
              <a:t> годов в первом чтении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>
                <a:solidFill>
                  <a:srgbClr val="C00000"/>
                </a:solidFill>
              </a:rPr>
              <a:t>Р</a:t>
            </a:r>
            <a:r>
              <a:rPr lang="ru-RU" sz="2000" i="1" dirty="0" smtClean="0">
                <a:solidFill>
                  <a:srgbClr val="C00000"/>
                </a:solidFill>
              </a:rPr>
              <a:t>ешение Совета народных депутатов от </a:t>
            </a:r>
            <a:r>
              <a:rPr lang="en-US" sz="2000" i="1" dirty="0" smtClean="0">
                <a:solidFill>
                  <a:srgbClr val="C00000"/>
                </a:solidFill>
              </a:rPr>
              <a:t>04</a:t>
            </a:r>
            <a:r>
              <a:rPr lang="ru-RU" sz="2000" i="1" dirty="0" smtClean="0">
                <a:solidFill>
                  <a:srgbClr val="C00000"/>
                </a:solidFill>
              </a:rPr>
              <a:t>.1</a:t>
            </a:r>
            <a:r>
              <a:rPr lang="en-US" sz="2000" i="1" dirty="0" smtClean="0">
                <a:solidFill>
                  <a:srgbClr val="C00000"/>
                </a:solidFill>
              </a:rPr>
              <a:t>2</a:t>
            </a:r>
            <a:r>
              <a:rPr lang="ru-RU" sz="2000" i="1" dirty="0" smtClean="0">
                <a:solidFill>
                  <a:srgbClr val="C00000"/>
                </a:solidFill>
              </a:rPr>
              <a:t>.202</a:t>
            </a:r>
            <a:r>
              <a:rPr lang="en-US" sz="2000" i="1" dirty="0" smtClean="0">
                <a:solidFill>
                  <a:srgbClr val="C00000"/>
                </a:solidFill>
              </a:rPr>
              <a:t>5</a:t>
            </a:r>
            <a:r>
              <a:rPr lang="ru-RU" sz="2000" i="1" dirty="0" smtClean="0">
                <a:solidFill>
                  <a:srgbClr val="C00000"/>
                </a:solidFill>
              </a:rPr>
              <a:t> г. №</a:t>
            </a:r>
            <a:r>
              <a:rPr lang="en-US" sz="2000" i="1" dirty="0" smtClean="0">
                <a:solidFill>
                  <a:srgbClr val="C00000"/>
                </a:solidFill>
              </a:rPr>
              <a:t>109 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9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44" y="4350520"/>
            <a:ext cx="3302291" cy="2478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Lena\Documents\ШЕФУ\Фото к отправке\2012\Новый дом Островского, 14Б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2" y="2004523"/>
            <a:ext cx="3887986" cy="2432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956" y="15802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округа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0" descr="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36496" cy="5661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5539" y="1071270"/>
            <a:ext cx="5711353" cy="629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"Жилище  и социальная инфраструктура  Промышленновского муниципального округа"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034" y="1800541"/>
            <a:ext cx="3191459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Срок реализации: 202</a:t>
            </a:r>
            <a:r>
              <a:rPr lang="en-US" sz="1600" dirty="0"/>
              <a:t>6</a:t>
            </a:r>
            <a:r>
              <a:rPr lang="ru-RU" sz="1600" dirty="0" smtClean="0"/>
              <a:t> год</a:t>
            </a:r>
            <a:endParaRPr lang="ru-RU" sz="1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04768" y="2247445"/>
            <a:ext cx="2776971" cy="53348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Развитие градостроительной деятельности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1557" y="4652709"/>
            <a:ext cx="3894472" cy="14304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Предоставление жилых помещений социальным категориям, установленных законодательством Кемеровской области - Кузбасса</a:t>
            </a:r>
          </a:p>
        </p:txBody>
      </p:sp>
      <p:pic>
        <p:nvPicPr>
          <p:cNvPr id="3074" name="Picture 2" descr="http://im0-tub-ru.yandex.net/i?id=323e2d5c618d8ad7b1b941f92f880519-128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26825"/>
            <a:ext cx="1482165" cy="973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Z:\Бюджет для граждан\Бюджет 2014_исполнение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18" y="1951437"/>
            <a:ext cx="2139460" cy="1945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7034" y="3882865"/>
            <a:ext cx="4144043" cy="2769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Цели программы: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Оказание </a:t>
            </a:r>
            <a:r>
              <a:rPr lang="ru-RU" sz="1200" dirty="0"/>
              <a:t>государственной поддержки молодым семьям в виде предоставления социальных выплат на приобретение жилого помещения или создание объекта индивидуального жилищного строительства.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Предоставление </a:t>
            </a:r>
            <a:r>
              <a:rPr lang="ru-RU" sz="1200" dirty="0"/>
              <a:t>социальных выплат на приобретение жилого помещения или создание объекта индивидуального жилищного строительства гражданам, проживающим в сельской местности.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Предоставление </a:t>
            </a:r>
            <a:r>
              <a:rPr lang="ru-RU" sz="1200" dirty="0"/>
              <a:t>жилых помещений социальным категориям, установленных законодательством Кемеровской области – Кузбасса.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Создание </a:t>
            </a:r>
            <a:r>
              <a:rPr lang="ru-RU" sz="1200" dirty="0"/>
              <a:t>условий для комплексного развития территорий в целях жилищного строительства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2247445"/>
            <a:ext cx="2340482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по бюджету на 202</a:t>
            </a:r>
            <a:r>
              <a:rPr lang="en-US" dirty="0"/>
              <a:t>6</a:t>
            </a:r>
            <a:r>
              <a:rPr lang="ru-RU" dirty="0" smtClean="0"/>
              <a:t> год:</a:t>
            </a:r>
          </a:p>
          <a:p>
            <a:pPr algn="ctr"/>
            <a:r>
              <a:rPr lang="en-US" dirty="0" smtClean="0"/>
              <a:t>7 599,2 </a:t>
            </a:r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22" name="Стрелка вправо с вырезом 21"/>
          <p:cNvSpPr/>
          <p:nvPr/>
        </p:nvSpPr>
        <p:spPr>
          <a:xfrm rot="15518457">
            <a:off x="4850996" y="3958811"/>
            <a:ext cx="888048" cy="4320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9040191">
            <a:off x="5577595" y="2908318"/>
            <a:ext cx="893303" cy="4320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7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6" y="13930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 descr="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7" y="1164705"/>
            <a:ext cx="9191187" cy="566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956" y="15802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округа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5538" y="1071269"/>
            <a:ext cx="5711353" cy="72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Развитие </a:t>
            </a:r>
            <a:r>
              <a:rPr lang="ru-RU" dirty="0" smtClean="0">
                <a:solidFill>
                  <a:schemeClr val="bg1"/>
                </a:solidFill>
              </a:rPr>
              <a:t>культуры, молодежной политики, спорта и туризма в </a:t>
            </a:r>
            <a:r>
              <a:rPr lang="ru-RU" dirty="0">
                <a:solidFill>
                  <a:schemeClr val="bg1"/>
                </a:solidFill>
              </a:rPr>
              <a:t>Промышленновском </a:t>
            </a:r>
            <a:r>
              <a:rPr lang="ru-RU" dirty="0" smtClean="0">
                <a:solidFill>
                  <a:schemeClr val="bg1"/>
                </a:solidFill>
              </a:rPr>
              <a:t>муниципальном округе»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800541"/>
            <a:ext cx="3191459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Срок реализации: 202</a:t>
            </a:r>
            <a:r>
              <a:rPr lang="ru-RU" sz="1600" dirty="0"/>
              <a:t>6</a:t>
            </a:r>
            <a:r>
              <a:rPr lang="ru-RU" sz="1600" dirty="0" smtClean="0"/>
              <a:t> год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159236" y="1919121"/>
            <a:ext cx="3528392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расходов по программе: 312 763,40 тыс. руб.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179217" y="2204864"/>
            <a:ext cx="3561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71392" y="2839882"/>
            <a:ext cx="5472608" cy="301920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Увеличение числа посещений организаций культуры до 1,5 млн единиц в год к концу 2028 года.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/>
              <a:t>Улучшение </a:t>
            </a:r>
            <a:r>
              <a:rPr lang="ru-RU" sz="1200" dirty="0"/>
              <a:t>материально – технической базы учреждений культуры и спорта не менее 80% к 2028 году.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/>
              <a:t>Увеличение </a:t>
            </a:r>
            <a:r>
              <a:rPr lang="ru-RU" sz="1200" dirty="0"/>
              <a:t>доли граждан, систематически занимающихся физической культурой и спортом, до 70,2% к 2028 году.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/>
              <a:t>Гармонизация </a:t>
            </a:r>
            <a:r>
              <a:rPr lang="ru-RU" sz="1200" dirty="0"/>
              <a:t>национальных и межнациональных (межэтнических) отношений, сохранение и поддержка этнокультурного и языкового многообразия Российской Федерации, традиционных российских духовно-нравственных ценностей как основы российского общества и доведение уровня доли проведенных информационных кампаний, направленных на укрепление межнационального и межконфессионального согласия от общего числа проведенных информационных кампаний, до 1 тыс. к 2028 году (увеличение уровня общероссийской гражданской идентичности).</a:t>
            </a:r>
          </a:p>
        </p:txBody>
      </p:sp>
      <p:pic>
        <p:nvPicPr>
          <p:cNvPr id="1026" name="Picture 2" descr="http://im3-tub-ru.yandex.net/i?id=95629b32684891714d987f9f6d6ba0a0-85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59" y="5859088"/>
            <a:ext cx="961574" cy="853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im1-tub-ru.yandex.net/i?id=7e447833ca0117df586700c130d18702-74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31" y="5733256"/>
            <a:ext cx="1224136" cy="100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7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" y="13930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59236" y="2996952"/>
            <a:ext cx="3561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Комплекс процессных мероприятий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9236" y="4581128"/>
            <a:ext cx="2275664" cy="82667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Создание условий для развития деятельности муниципальных учреждений культуры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3953" y="3588129"/>
            <a:ext cx="2495614" cy="8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Создание условий для улучшения материально - технической базы учреждений культуры и спорта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3608" y="5526129"/>
            <a:ext cx="2495614" cy="5477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Реализация государственной политики в сфере физической культуры и спорта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0315" y="6225223"/>
            <a:ext cx="2495614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Реализация государственной национальной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33473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6" descr="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05065"/>
            <a:ext cx="8658260" cy="5514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494646" y="981519"/>
            <a:ext cx="1253818" cy="522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566414" y="1030760"/>
            <a:ext cx="11536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10,0</a:t>
            </a:r>
          </a:p>
          <a:p>
            <a:pPr algn="ctr"/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</a:t>
            </a:r>
          </a:p>
          <a:p>
            <a:pPr algn="ctr"/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</a:t>
            </a:r>
          </a:p>
          <a:p>
            <a:pPr algn="ctr"/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105 924,7</a:t>
            </a: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3 300,0</a:t>
            </a: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1 515 805,4</a:t>
            </a: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729 238,3</a:t>
            </a: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312 763,4</a:t>
            </a:r>
          </a:p>
          <a:p>
            <a:pPr algn="r"/>
            <a:endParaRPr lang="ru-RU" sz="1200" dirty="0" smtClean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80534" y="223639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80534" y="408488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99992" y="285449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89482" y="345314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71586" y="620578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86208" y="471889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496718" y="162880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59632" y="2513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округа на 202</a:t>
            </a:r>
            <a:r>
              <a:rPr lang="ru-RU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96336" y="57913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тыс. рублей.</a:t>
            </a:r>
            <a:endParaRPr lang="ru-RU" sz="1400" i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94214" y="1097863"/>
            <a:ext cx="6840000" cy="503223"/>
            <a:chOff x="328694" y="0"/>
            <a:chExt cx="6855088" cy="35234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28694" y="0"/>
              <a:ext cx="6855088" cy="35234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45894" y="17200"/>
              <a:ext cx="6820688" cy="317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Экономическое развитие и инновационная экономика в Промышленновском муниципальном округе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94214" y="1669334"/>
            <a:ext cx="6840000" cy="504000"/>
            <a:chOff x="344519" y="0"/>
            <a:chExt cx="6855088" cy="26568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44519" y="0"/>
              <a:ext cx="6855088" cy="2656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57488" y="12969"/>
              <a:ext cx="6829150" cy="239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Поддержка агропромышленного комплекса в Промышленновском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муниципальном округе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90382" y="2312557"/>
            <a:ext cx="6840000" cy="504000"/>
            <a:chOff x="342754" y="1340214"/>
            <a:chExt cx="6855088" cy="33171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42754" y="1340214"/>
              <a:ext cx="6855088" cy="3317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58947" y="1356407"/>
              <a:ext cx="6822702" cy="299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Информационное обеспечение населения Промышленновского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муниципального округа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14882" y="5564635"/>
            <a:ext cx="6811894" cy="504000"/>
            <a:chOff x="423739" y="-373399"/>
            <a:chExt cx="6855088" cy="41328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23739" y="-373399"/>
              <a:ext cx="6855088" cy="4132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443914" y="-353225"/>
              <a:ext cx="6814738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культуры, молодежной политики, спорта и туризма в Промышленновском муниципальном округе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93589" y="2925671"/>
            <a:ext cx="6840000" cy="504000"/>
            <a:chOff x="342754" y="134253"/>
            <a:chExt cx="6855088" cy="4723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342754" y="134253"/>
              <a:ext cx="6855088" cy="4723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355301" y="157310"/>
              <a:ext cx="6808974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Социальная поддержка населения Промышленновского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муниципального округа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87562" y="3525665"/>
            <a:ext cx="6840000" cy="504000"/>
            <a:chOff x="344519" y="0"/>
            <a:chExt cx="6855088" cy="56088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44519" y="0"/>
              <a:ext cx="6855088" cy="5608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371899" y="27380"/>
              <a:ext cx="6800328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и укрепление материально - технической базы Промышленновского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муниципального округа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86829" y="4151752"/>
            <a:ext cx="6840000" cy="504000"/>
            <a:chOff x="342754" y="43853"/>
            <a:chExt cx="6855088" cy="64943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342754" y="43853"/>
              <a:ext cx="6855088" cy="64943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374457" y="75557"/>
              <a:ext cx="6791682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системы образования и воспитания детей в Промышленновском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муниципальном округе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85153" y="4764541"/>
            <a:ext cx="6810043" cy="676254"/>
            <a:chOff x="383864" y="211023"/>
            <a:chExt cx="6849143" cy="224770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397056" y="220755"/>
              <a:ext cx="6835951" cy="18981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383864" y="211023"/>
              <a:ext cx="6692380" cy="2247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Жилищно-коммунальный и дорожный комплекс, энергосбережение и повышение </a:t>
              </a:r>
              <a:r>
                <a:rPr lang="ru-RU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энергоэффективности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экономики в Промышленновском муниципальном округе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>
            <a:off x="4480534" y="533856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7" descr="Герб рай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6" y="12879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8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39" y="886910"/>
            <a:ext cx="9162241" cy="5833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3956" y="15802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округа на 202</a:t>
            </a:r>
            <a:r>
              <a:rPr lang="ru-RU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4781" y="1048879"/>
            <a:ext cx="1057660" cy="3740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60219" y="1048879"/>
            <a:ext cx="972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6,0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7 599,2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172 538,5</a:t>
            </a:r>
          </a:p>
          <a:p>
            <a:pPr algn="r"/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125,0</a:t>
            </a:r>
          </a:p>
          <a:p>
            <a:pPr algn="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30,0</a:t>
            </a:r>
          </a:p>
          <a:p>
            <a:pPr algn="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10 113,4</a:t>
            </a:r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89482" y="156417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80127" y="216126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80127" y="335898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80127" y="4198506"/>
            <a:ext cx="42578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80127" y="276729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89482" y="478967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96336" y="57913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тыс. рублей.</a:t>
            </a:r>
            <a:endParaRPr lang="ru-RU" sz="1400" i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02974" y="1024275"/>
            <a:ext cx="6840000" cy="504000"/>
            <a:chOff x="498912" y="50802"/>
            <a:chExt cx="5465405" cy="88890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98912" y="50802"/>
              <a:ext cx="5465405" cy="88890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42305" y="94195"/>
              <a:ext cx="5378619" cy="802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Обеспечение безопасности жизнедеятельности населения и предприятий в  Промышленновском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муниципальном округе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2917" y="1616728"/>
            <a:ext cx="6840000" cy="504000"/>
            <a:chOff x="484453" y="145532"/>
            <a:chExt cx="5518992" cy="82656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84453" y="145532"/>
              <a:ext cx="5518992" cy="8265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524802" y="185881"/>
              <a:ext cx="5438294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Жилище  и социальная инфраструктура  Промышленновского муниципального округа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84884" y="2221254"/>
            <a:ext cx="6840000" cy="504000"/>
            <a:chOff x="576065" y="0"/>
            <a:chExt cx="5537425" cy="135792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576065" y="0"/>
              <a:ext cx="5537425" cy="13579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642353" y="66288"/>
              <a:ext cx="5404849" cy="12253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69480" y="2812179"/>
            <a:ext cx="6840000" cy="504000"/>
            <a:chOff x="576065" y="0"/>
            <a:chExt cx="5623820" cy="1694166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76065" y="0"/>
              <a:ext cx="5623820" cy="169416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658767" y="82702"/>
              <a:ext cx="5458416" cy="1528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84884" y="3495702"/>
            <a:ext cx="6858089" cy="581369"/>
            <a:chOff x="678511" y="0"/>
            <a:chExt cx="5537425" cy="117380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78511" y="0"/>
              <a:ext cx="5537425" cy="11738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708576" y="96242"/>
              <a:ext cx="5422823" cy="796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91586" y="4240087"/>
            <a:ext cx="6862775" cy="549585"/>
            <a:chOff x="576065" y="489978"/>
            <a:chExt cx="5537425" cy="191880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576065" y="489978"/>
              <a:ext cx="5537425" cy="1918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669733" y="583646"/>
              <a:ext cx="5350089" cy="1731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Формирование современной </a:t>
              </a:r>
              <a:r>
                <a:rPr lang="ru-RU" sz="12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городской среды Промышленновского </a:t>
              </a:r>
              <a:r>
                <a:rPr lang="ru-RU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муниципального округа</a:t>
              </a:r>
              <a:endParaRPr lang="ru-RU" sz="12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pic>
        <p:nvPicPr>
          <p:cNvPr id="45" name="Picture 7" descr="Герб рай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6" y="11828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250" y="2934913"/>
            <a:ext cx="648789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Кадровая политика Промышленновского муниципального округа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333" y="2343988"/>
            <a:ext cx="4554517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Эффективная власть Промышленновского муниципального округа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4134" y="3657120"/>
            <a:ext cx="648789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</a:rPr>
              <a:t>Управление муниципальными финансами Промышленновского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6022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" y="908050"/>
            <a:ext cx="9144000" cy="581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5194" y="289849"/>
            <a:ext cx="756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Поступление межбюджетных трансфертов в бюджет Промышленновского муниципального округа по видам на 202</a:t>
            </a:r>
            <a:r>
              <a:rPr lang="en-US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74265" y="2447412"/>
            <a:ext cx="2000233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Дотация   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649 113,0 </a:t>
            </a:r>
            <a:r>
              <a:rPr lang="ru-RU" sz="1400" dirty="0" smtClean="0">
                <a:solidFill>
                  <a:schemeClr val="tx1"/>
                </a:solidFill>
              </a:rPr>
              <a:t>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4265" y="4105196"/>
            <a:ext cx="1989303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Субвенция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1 041 407,8 </a:t>
            </a:r>
            <a:r>
              <a:rPr lang="ru-RU" sz="1400" dirty="0" smtClean="0">
                <a:solidFill>
                  <a:schemeClr val="tx1"/>
                </a:solidFill>
              </a:rPr>
              <a:t>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336869" y="2735444"/>
            <a:ext cx="720080" cy="19458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36" y="1654909"/>
            <a:ext cx="2256502" cy="13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Выноска со стрелкой вниз 18"/>
          <p:cNvSpPr/>
          <p:nvPr/>
        </p:nvSpPr>
        <p:spPr>
          <a:xfrm>
            <a:off x="4355976" y="3296478"/>
            <a:ext cx="3024335" cy="1564749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Выделяется из бюджета Кемеровской области - Кузбасса</a:t>
            </a:r>
          </a:p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2 </a:t>
            </a:r>
            <a:r>
              <a:rPr lang="ru-RU" sz="1400" b="1" i="1" dirty="0" smtClean="0">
                <a:solidFill>
                  <a:schemeClr val="tx1"/>
                </a:solidFill>
              </a:rPr>
              <a:t>198 384,0 тыс</a:t>
            </a:r>
            <a:r>
              <a:rPr lang="ru-RU" sz="1400" b="1" i="1" dirty="0" smtClean="0">
                <a:solidFill>
                  <a:schemeClr val="tx1"/>
                </a:solidFill>
              </a:rPr>
              <a:t>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20" name="Picture 3" descr="C:\Users\Lena\Pictures\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28" y="5013176"/>
            <a:ext cx="2341230" cy="143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" y="12879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74265" y="3212976"/>
            <a:ext cx="1989303" cy="6028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Субсидия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439 414,4 </a:t>
            </a:r>
            <a:r>
              <a:rPr lang="ru-RU" sz="1400" dirty="0" smtClean="0">
                <a:solidFill>
                  <a:schemeClr val="tx1"/>
                </a:solidFill>
              </a:rPr>
              <a:t>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79729" y="5022588"/>
            <a:ext cx="1989303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Иные МБТ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68 448,8 тыс</a:t>
            </a:r>
            <a:r>
              <a:rPr lang="ru-RU" sz="1400" dirty="0" smtClean="0">
                <a:solidFill>
                  <a:schemeClr val="tx1"/>
                </a:solidFill>
              </a:rPr>
              <a:t>. руб.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8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12776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Контактная информация: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Начальник  финансового управления </a:t>
            </a:r>
            <a:r>
              <a:rPr lang="ru-RU" dirty="0" smtClean="0">
                <a:solidFill>
                  <a:srgbClr val="002060"/>
                </a:solidFill>
              </a:rPr>
              <a:t>администрации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Промышленновского муниципального округа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Овсянникова Ирина Алексеевна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График работы с 8-30 до 17-30, перерыв с </a:t>
            </a:r>
            <a:r>
              <a:rPr lang="ru-RU" dirty="0" smtClean="0">
                <a:solidFill>
                  <a:srgbClr val="002060"/>
                </a:solidFill>
              </a:rPr>
              <a:t>13-00 </a:t>
            </a:r>
            <a:r>
              <a:rPr lang="ru-RU" dirty="0">
                <a:solidFill>
                  <a:srgbClr val="002060"/>
                </a:solidFill>
              </a:rPr>
              <a:t>до </a:t>
            </a:r>
            <a:r>
              <a:rPr lang="ru-RU" dirty="0" smtClean="0">
                <a:solidFill>
                  <a:srgbClr val="002060"/>
                </a:solidFill>
              </a:rPr>
              <a:t>14-00.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Адрес:  652380, Кемеровская область, </a:t>
            </a:r>
            <a:r>
              <a:rPr lang="ru-RU" dirty="0" err="1">
                <a:solidFill>
                  <a:srgbClr val="002060"/>
                </a:solidFill>
              </a:rPr>
              <a:t>пгт.Промышленная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ул.Коммунистическая</a:t>
            </a:r>
            <a:r>
              <a:rPr lang="ru-RU" dirty="0">
                <a:solidFill>
                  <a:srgbClr val="002060"/>
                </a:solidFill>
              </a:rPr>
              <a:t>, 23а, </a:t>
            </a:r>
            <a:r>
              <a:rPr lang="ru-RU" dirty="0" err="1">
                <a:solidFill>
                  <a:srgbClr val="002060"/>
                </a:solidFill>
              </a:rPr>
              <a:t>каб</a:t>
            </a:r>
            <a:r>
              <a:rPr lang="ru-RU" dirty="0">
                <a:solidFill>
                  <a:srgbClr val="002060"/>
                </a:solidFill>
              </a:rPr>
              <a:t>. 119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Телефон  (8 38442)  7-44-14,  Факс:  7-46-83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Электронная почта:   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prmrf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@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ofukem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.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ru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 descr="Герб района"/>
          <p:cNvPicPr/>
          <p:nvPr/>
        </p:nvPicPr>
        <p:blipFill>
          <a:blip r:embed="rId2"/>
          <a:stretch/>
        </p:blipFill>
        <p:spPr>
          <a:xfrm>
            <a:off x="126720" y="141840"/>
            <a:ext cx="718920" cy="764640"/>
          </a:xfrm>
          <a:prstGeom prst="rect">
            <a:avLst/>
          </a:prstGeom>
          <a:ln w="0">
            <a:noFill/>
          </a:ln>
        </p:spPr>
      </p:pic>
      <p:sp>
        <p:nvSpPr>
          <p:cNvPr id="42" name="Rectangle 8"/>
          <p:cNvSpPr/>
          <p:nvPr/>
        </p:nvSpPr>
        <p:spPr>
          <a:xfrm>
            <a:off x="0" y="0"/>
            <a:ext cx="8784720" cy="98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algn="ctr">
              <a:lnSpc>
                <a:spcPct val="80000"/>
              </a:lnSpc>
              <a:spcBef>
                <a:spcPts val="139"/>
              </a:spcBef>
              <a:buNone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C00000"/>
                </a:solidFill>
                <a:latin typeface="Calibri"/>
              </a:rPr>
              <a:t>Промышленновский муниципальный </a:t>
            </a:r>
            <a:endParaRPr lang="ru-RU" sz="2800" b="0" strike="noStrike" spc="-1">
              <a:latin typeface="XO Oriel"/>
            </a:endParaRPr>
          </a:p>
          <a:p>
            <a:pPr marL="343080" indent="-343080" algn="ctr">
              <a:lnSpc>
                <a:spcPct val="80000"/>
              </a:lnSpc>
              <a:spcBef>
                <a:spcPts val="139"/>
              </a:spcBef>
              <a:buNone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C00000"/>
                </a:solidFill>
                <a:latin typeface="Calibri"/>
              </a:rPr>
              <a:t>округ на 01.01.202</a:t>
            </a:r>
            <a:r>
              <a:rPr lang="en-US" sz="2800" b="0" i="1" strike="noStrike" spc="-1">
                <a:solidFill>
                  <a:srgbClr val="C00000"/>
                </a:solidFill>
                <a:latin typeface="Calibri"/>
              </a:rPr>
              <a:t>5</a:t>
            </a:r>
            <a:r>
              <a:rPr lang="ru-RU" sz="2800" b="0" i="1" strike="noStrike" spc="-1">
                <a:solidFill>
                  <a:srgbClr val="C00000"/>
                </a:solidFill>
                <a:latin typeface="Calibri"/>
              </a:rPr>
              <a:t>г.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43" name="Rectangle 12"/>
          <p:cNvSpPr/>
          <p:nvPr/>
        </p:nvSpPr>
        <p:spPr>
          <a:xfrm>
            <a:off x="6434644" y="1988840"/>
            <a:ext cx="1857240" cy="625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7760" tIns="38880" rIns="77760" bIns="3888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i="1" strike="noStrike" spc="-1" dirty="0">
                <a:solidFill>
                  <a:srgbClr val="000000"/>
                </a:solidFill>
                <a:latin typeface="Arial"/>
              </a:rPr>
              <a:t>Территория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i="1" strike="noStrike" spc="-1" dirty="0">
                <a:solidFill>
                  <a:srgbClr val="000000"/>
                </a:solidFill>
                <a:latin typeface="Arial"/>
              </a:rPr>
              <a:t>3,1 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</a:rPr>
              <a:t>тыс.кв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</a:rPr>
              <a:t> км.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44" name="Rectangle 13"/>
          <p:cNvSpPr/>
          <p:nvPr/>
        </p:nvSpPr>
        <p:spPr>
          <a:xfrm>
            <a:off x="6206525" y="3429000"/>
            <a:ext cx="2160360" cy="594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7760" tIns="38880" rIns="77760" bIns="3888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i="1" strike="noStrike" spc="-1" dirty="0">
                <a:solidFill>
                  <a:srgbClr val="000000"/>
                </a:solidFill>
                <a:latin typeface="Arial"/>
              </a:rPr>
              <a:t>Население     </a:t>
            </a:r>
            <a:r>
              <a:rPr lang="ru-RU" sz="1600" b="1" i="1" strike="noStrike" spc="-1" dirty="0">
                <a:solidFill>
                  <a:srgbClr val="000000"/>
                </a:solidFill>
                <a:latin typeface="Arial"/>
              </a:rPr>
              <a:t>  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i="1" strike="noStrike" spc="-1" dirty="0">
                <a:solidFill>
                  <a:srgbClr val="000000"/>
                </a:solidFill>
                <a:latin typeface="Arial"/>
              </a:rPr>
              <a:t>45,1   тыс. человек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5" name="Rectangle 14"/>
          <p:cNvSpPr/>
          <p:nvPr/>
        </p:nvSpPr>
        <p:spPr>
          <a:xfrm>
            <a:off x="4219384" y="5011008"/>
            <a:ext cx="4430520" cy="3862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7760" tIns="38880" rIns="77760" bIns="38880" anchor="ctr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2000" b="1" i="1" strike="noStrike" spc="-1" dirty="0">
                <a:solidFill>
                  <a:srgbClr val="000000"/>
                </a:solidFill>
                <a:latin typeface="Arial"/>
              </a:rPr>
              <a:t>59 населённых пунктов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51" name="Rectangle 14"/>
          <p:cNvSpPr/>
          <p:nvPr/>
        </p:nvSpPr>
        <p:spPr>
          <a:xfrm>
            <a:off x="395536" y="5585644"/>
            <a:ext cx="7896348" cy="6940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7760" tIns="38880" rIns="77760" bIns="3888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i="1" strike="noStrike" spc="-1" dirty="0">
                <a:solidFill>
                  <a:srgbClr val="000000"/>
                </a:solidFill>
                <a:latin typeface="Arial"/>
              </a:rPr>
              <a:t>городское население  19,2  тыс. человек</a:t>
            </a:r>
            <a:endParaRPr lang="ru-RU" sz="20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1" i="1" strike="noStrike" spc="-1" dirty="0">
                <a:solidFill>
                  <a:srgbClr val="000000"/>
                </a:solidFill>
                <a:latin typeface="Arial"/>
              </a:rPr>
              <a:t>сельское население   25,9   тыс. человек</a:t>
            </a:r>
            <a:endParaRPr lang="ru-RU" sz="2000" b="0" strike="noStrike" spc="-1" dirty="0">
              <a:latin typeface="XO Oriel"/>
            </a:endParaRPr>
          </a:p>
        </p:txBody>
      </p:sp>
      <p:pic>
        <p:nvPicPr>
          <p:cNvPr id="52" name="Picture 2" descr="C:\Users\Tatyana\Desktop\img_user_file_5472a94e37c09_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9333" t="12815" r="17619" b="22146"/>
          <a:stretch/>
        </p:blipFill>
        <p:spPr>
          <a:xfrm>
            <a:off x="719640" y="1196640"/>
            <a:ext cx="5508544" cy="3816536"/>
          </a:xfrm>
          <a:prstGeom prst="rect">
            <a:avLst/>
          </a:prstGeom>
          <a:ln w="0">
            <a:noFill/>
          </a:ln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933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1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3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3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" y="980728"/>
            <a:ext cx="9151853" cy="587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820" y="7571"/>
            <a:ext cx="818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Промышленновского </a:t>
            </a:r>
            <a:r>
              <a:rPr lang="ru-RU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202</a:t>
            </a:r>
            <a:r>
              <a:rPr lang="en-US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годов 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Z:\Бюджет для граждан\Рабочий вариант\Рабочий вариант\картинки финансовые\12998496648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5" y="4307170"/>
            <a:ext cx="1584176" cy="2038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Бюджет для граждан\Рабочий вариант\Рабочий вариант\картинки финансовые\d19232f6f5f10788b6a56b690f3cf3a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28288"/>
            <a:ext cx="2304255" cy="189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3" y="159707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37450"/>
              </p:ext>
            </p:extLst>
          </p:nvPr>
        </p:nvGraphicFramePr>
        <p:xfrm>
          <a:off x="145682" y="715458"/>
          <a:ext cx="8818805" cy="595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50984" y="718723"/>
            <a:ext cx="8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80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736"/>
            <a:ext cx="8856538" cy="5661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5233" y="126683"/>
            <a:ext cx="810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доходы бюджета Промышленновского </a:t>
            </a:r>
            <a:r>
              <a:rPr lang="ru-RU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округа на 202</a:t>
            </a:r>
            <a:r>
              <a:rPr lang="en-US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5420639"/>
              </p:ext>
            </p:extLst>
          </p:nvPr>
        </p:nvGraphicFramePr>
        <p:xfrm>
          <a:off x="251520" y="1556792"/>
          <a:ext cx="8352928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148" name="Picture 4" descr="2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05023"/>
            <a:ext cx="2160240" cy="28720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8304" y="86934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тыс. рублей.</a:t>
            </a:r>
            <a:endParaRPr lang="ru-RU" sz="1400" i="1" dirty="0"/>
          </a:p>
        </p:txBody>
      </p:sp>
      <p:pic>
        <p:nvPicPr>
          <p:cNvPr id="9" name="Picture 7" descr="Герб район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" y="13930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" y="1383884"/>
            <a:ext cx="9107641" cy="5317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683" y="7571"/>
            <a:ext cx="82338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Промышленновского </a:t>
            </a:r>
            <a:r>
              <a:rPr lang="ru-RU" sz="175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75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</a:p>
          <a:p>
            <a:pPr algn="ctr"/>
            <a:r>
              <a:rPr lang="ru-RU" sz="175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75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75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 на образование в расчете на 1 ребенка в образовательных учреждениях</a:t>
            </a:r>
            <a:endParaRPr lang="ru-RU" sz="175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787" y="76812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Удельный вес расходов на образование в бюджете Промышленновского муниципального округа составит в 202</a:t>
            </a:r>
            <a:r>
              <a:rPr lang="en-US" sz="1600" dirty="0"/>
              <a:t>6</a:t>
            </a:r>
            <a:r>
              <a:rPr lang="ru-RU" sz="1600" dirty="0" smtClean="0"/>
              <a:t> году – </a:t>
            </a:r>
            <a:r>
              <a:rPr lang="en-US" sz="1600" dirty="0" smtClean="0"/>
              <a:t>51,9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3995936" y="3429000"/>
            <a:ext cx="13321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213,3 </a:t>
            </a:r>
            <a:r>
              <a:rPr lang="ru-RU" sz="1200" dirty="0" smtClean="0"/>
              <a:t> 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2060848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Питание школьников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2028247"/>
            <a:ext cx="396044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Обеспечение коммунальными услугами (теплом, водой, светом) учащихся (воспитанников) образовательных учреждений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152" y="3166120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Содержание зданий образовательных учреждений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6406" y="3166120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Оплата труда работников (учителя, воспитатели, технический персонал)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40152" y="4335770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Оздоровление детей в период каникул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6406" y="4293096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Организация внешкольных мероприятий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104" y="5589240"/>
            <a:ext cx="3168352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Организация трудоустройства школьников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589240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Подвоз учащихся сельской местности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6021288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/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16200000" flipV="1">
            <a:off x="3331569" y="2908644"/>
            <a:ext cx="1040710" cy="576065"/>
          </a:xfrm>
          <a:prstGeom prst="bentConnector3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6" idx="7"/>
          </p:cNvCxnSpPr>
          <p:nvPr/>
        </p:nvCxnSpPr>
        <p:spPr>
          <a:xfrm rot="5400000" flipH="1" flipV="1">
            <a:off x="4906400" y="2902924"/>
            <a:ext cx="900306" cy="447117"/>
          </a:xfrm>
          <a:prstGeom prst="bentConnector3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Соединительная линия уступом 1024"/>
          <p:cNvCxnSpPr/>
          <p:nvPr/>
        </p:nvCxnSpPr>
        <p:spPr>
          <a:xfrm rot="10800000">
            <a:off x="3336726" y="3576636"/>
            <a:ext cx="748966" cy="237556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flipV="1">
            <a:off x="5237820" y="3490156"/>
            <a:ext cx="702332" cy="442900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endCxn id="19" idx="3"/>
          </p:cNvCxnSpPr>
          <p:nvPr/>
        </p:nvCxnSpPr>
        <p:spPr>
          <a:xfrm rot="10800000" flipV="1">
            <a:off x="3336726" y="4053176"/>
            <a:ext cx="748966" cy="563956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>
            <a:off x="5148064" y="4149080"/>
            <a:ext cx="792088" cy="510726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5400000">
            <a:off x="3477199" y="4638454"/>
            <a:ext cx="1184795" cy="716776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6200000" flipH="1">
            <a:off x="4752021" y="4545122"/>
            <a:ext cx="1152127" cy="936105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/>
          <p:cNvSpPr txBox="1"/>
          <p:nvPr/>
        </p:nvSpPr>
        <p:spPr>
          <a:xfrm>
            <a:off x="314892" y="1537772"/>
            <a:ext cx="531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en-US" dirty="0" smtClean="0"/>
              <a:t>492 906,7</a:t>
            </a:r>
            <a:r>
              <a:rPr lang="ru-RU" dirty="0" smtClean="0"/>
              <a:t> тыс. руб.  :  7,</a:t>
            </a:r>
            <a:r>
              <a:rPr lang="en-US" dirty="0"/>
              <a:t>0</a:t>
            </a:r>
            <a:r>
              <a:rPr lang="ru-RU" dirty="0" smtClean="0"/>
              <a:t> тыс. чел. = </a:t>
            </a:r>
            <a:r>
              <a:rPr lang="en-US" dirty="0" smtClean="0"/>
              <a:t>213,3</a:t>
            </a:r>
            <a:r>
              <a:rPr lang="ru-RU" dirty="0" smtClean="0"/>
              <a:t> тыс. руб.</a:t>
            </a:r>
            <a:endParaRPr lang="ru-RU" dirty="0"/>
          </a:p>
        </p:txBody>
      </p:sp>
      <p:sp>
        <p:nvSpPr>
          <p:cNvPr id="1041" name="TextBox 1040"/>
          <p:cNvSpPr txBox="1"/>
          <p:nvPr/>
        </p:nvSpPr>
        <p:spPr>
          <a:xfrm>
            <a:off x="5237820" y="1383884"/>
            <a:ext cx="3861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01.01.202</a:t>
            </a:r>
            <a:r>
              <a:rPr lang="en-US" sz="1400" dirty="0"/>
              <a:t>5</a:t>
            </a:r>
            <a:r>
              <a:rPr lang="ru-RU" sz="1400" dirty="0" smtClean="0"/>
              <a:t>г.              5</a:t>
            </a:r>
            <a:r>
              <a:rPr lang="en-US" sz="1400" dirty="0" smtClean="0"/>
              <a:t>381</a:t>
            </a:r>
            <a:r>
              <a:rPr lang="ru-RU" sz="1400" dirty="0" smtClean="0"/>
              <a:t>       учащихся</a:t>
            </a:r>
          </a:p>
          <a:p>
            <a:r>
              <a:rPr lang="ru-RU" sz="1400" dirty="0" smtClean="0"/>
              <a:t>                                       </a:t>
            </a:r>
            <a:r>
              <a:rPr lang="ru-RU" sz="1400" dirty="0"/>
              <a:t> </a:t>
            </a:r>
            <a:r>
              <a:rPr lang="ru-RU" sz="1400" dirty="0" smtClean="0"/>
              <a:t>   1</a:t>
            </a:r>
            <a:r>
              <a:rPr lang="en-US" sz="1400" dirty="0" smtClean="0"/>
              <a:t>660</a:t>
            </a:r>
            <a:r>
              <a:rPr lang="ru-RU" sz="1400" dirty="0" smtClean="0"/>
              <a:t>       воспитанников  </a:t>
            </a:r>
            <a:endParaRPr lang="ru-RU" sz="1400" dirty="0"/>
          </a:p>
        </p:txBody>
      </p:sp>
      <p:sp>
        <p:nvSpPr>
          <p:cNvPr id="1042" name="Левая фигурная скобка 1041"/>
          <p:cNvSpPr/>
          <p:nvPr/>
        </p:nvSpPr>
        <p:spPr>
          <a:xfrm>
            <a:off x="6590495" y="1474711"/>
            <a:ext cx="216024" cy="33834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7" descr="Герб рай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" y="44624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6" descr="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" y="1236261"/>
            <a:ext cx="9098891" cy="5514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863" y="7571"/>
            <a:ext cx="83391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Промышленновского </a:t>
            </a:r>
            <a:r>
              <a:rPr lang="ru-RU" sz="19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</a:p>
          <a:p>
            <a:pPr algn="ctr"/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культуру на 202</a:t>
            </a:r>
            <a:r>
              <a:rPr lang="en-US" sz="19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расчете на 1 жителя</a:t>
            </a:r>
            <a:endParaRPr lang="ru-RU" sz="19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75919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Удельный вес  в общих расходах на культуру в бюджете Промышленновского муниципального округа составит в 202</a:t>
            </a:r>
            <a:r>
              <a:rPr lang="en-US" sz="1600" dirty="0"/>
              <a:t>6</a:t>
            </a:r>
            <a:r>
              <a:rPr lang="ru-RU" sz="1600" dirty="0" smtClean="0"/>
              <a:t> году – </a:t>
            </a:r>
            <a:r>
              <a:rPr lang="en-US" sz="1600" dirty="0" smtClean="0"/>
              <a:t>9,2</a:t>
            </a:r>
            <a:r>
              <a:rPr lang="ru-RU" sz="1600" dirty="0" smtClean="0"/>
              <a:t> %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251520" y="2924944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5,9</a:t>
            </a:r>
            <a:r>
              <a:rPr lang="ru-RU" dirty="0" smtClean="0"/>
              <a:t>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7224" y="2600908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Проведение культурно-массовых мероприятий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34669" y="3743537"/>
            <a:ext cx="2880320" cy="821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Обеспечение деятельности библиотек, музея, школы искусств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24128" y="3232701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Обеспечение деятельности Дворца культуры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6021288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/>
          </a:p>
        </p:txBody>
      </p:sp>
      <p:sp>
        <p:nvSpPr>
          <p:cNvPr id="1040" name="TextBox 1039"/>
          <p:cNvSpPr txBox="1"/>
          <p:nvPr/>
        </p:nvSpPr>
        <p:spPr>
          <a:xfrm>
            <a:off x="476398" y="1452364"/>
            <a:ext cx="739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65 654,9</a:t>
            </a:r>
            <a:r>
              <a:rPr lang="ru-RU" dirty="0" smtClean="0"/>
              <a:t> тыс. руб.  :  45,</a:t>
            </a:r>
            <a:r>
              <a:rPr lang="en-US" dirty="0"/>
              <a:t>1</a:t>
            </a:r>
            <a:r>
              <a:rPr lang="ru-RU" dirty="0" smtClean="0"/>
              <a:t> тыс. человек = </a:t>
            </a:r>
            <a:r>
              <a:rPr lang="en-US" dirty="0" smtClean="0"/>
              <a:t>5,9</a:t>
            </a:r>
            <a:r>
              <a:rPr lang="ru-RU" dirty="0" smtClean="0"/>
              <a:t> тыс. руб.  на 1 жителя округа</a:t>
            </a:r>
            <a:endParaRPr lang="ru-RU" dirty="0"/>
          </a:p>
        </p:txBody>
      </p:sp>
      <p:cxnSp>
        <p:nvCxnSpPr>
          <p:cNvPr id="9" name="Соединительная линия уступом 8"/>
          <p:cNvCxnSpPr>
            <a:stCxn id="6" idx="7"/>
          </p:cNvCxnSpPr>
          <p:nvPr/>
        </p:nvCxnSpPr>
        <p:spPr>
          <a:xfrm rot="5400000" flipH="1" flipV="1">
            <a:off x="2107565" y="2522921"/>
            <a:ext cx="291643" cy="80767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6" idx="6"/>
            <a:endCxn id="21" idx="1"/>
          </p:cNvCxnSpPr>
          <p:nvPr/>
        </p:nvCxnSpPr>
        <p:spPr>
          <a:xfrm>
            <a:off x="2123728" y="3429000"/>
            <a:ext cx="3600400" cy="12773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1763688" y="3880773"/>
            <a:ext cx="893536" cy="273665"/>
          </a:xfrm>
          <a:prstGeom prst="bentConnector3">
            <a:avLst>
              <a:gd name="adj1" fmla="val -66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11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6283"/>
            <a:ext cx="2860913" cy="17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4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481064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17888"/>
            <a:ext cx="15875" cy="2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D:\1\Фото\41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3135"/>
            <a:ext cx="2952328" cy="20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ШЕВЧИКОВОЙ\КРУЧИНСКАЯ\Distr\культура\209164_html_73a6a0d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31" y="1913428"/>
            <a:ext cx="2226009" cy="11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Герб район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6" y="11828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3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1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400"/>
            <a:ext cx="9167085" cy="5475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863" y="7571"/>
            <a:ext cx="83391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Промышленновского </a:t>
            </a:r>
            <a:r>
              <a:rPr lang="ru-RU" sz="19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</a:p>
          <a:p>
            <a:pPr algn="ctr"/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 на 202</a:t>
            </a:r>
            <a:r>
              <a:rPr lang="en-US" sz="19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расчете на 1 жителя</a:t>
            </a:r>
            <a:endParaRPr lang="ru-RU" sz="19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75919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Удельный вес  в общих расходах на социальную политику в бюджете Промышленновского муниципального округа составит в 202</a:t>
            </a:r>
            <a:r>
              <a:rPr lang="en-US" sz="1600" dirty="0"/>
              <a:t>6</a:t>
            </a:r>
            <a:r>
              <a:rPr lang="ru-RU" sz="1600" dirty="0" smtClean="0"/>
              <a:t> году – </a:t>
            </a:r>
            <a:r>
              <a:rPr lang="en-US" sz="1600" dirty="0" smtClean="0"/>
              <a:t>5,8</a:t>
            </a:r>
            <a:r>
              <a:rPr lang="ru-RU" sz="1600" dirty="0" smtClean="0"/>
              <a:t> %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251520" y="2924944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3,7</a:t>
            </a:r>
            <a:endParaRPr lang="ru-RU" sz="3600" dirty="0" smtClean="0"/>
          </a:p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3158" y="3104964"/>
            <a:ext cx="299489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Социальная поддержка и реабилитация инвалидов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3578" y="4000670"/>
            <a:ext cx="2880320" cy="821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Социальная поддержка многодетных семей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5282" y="5944455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Социальная поддержка малоимущих семей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6021288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/>
          </a:p>
        </p:txBody>
      </p:sp>
      <p:sp>
        <p:nvSpPr>
          <p:cNvPr id="1040" name="TextBox 1039"/>
          <p:cNvSpPr txBox="1"/>
          <p:nvPr/>
        </p:nvSpPr>
        <p:spPr>
          <a:xfrm>
            <a:off x="476398" y="1452364"/>
            <a:ext cx="734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165 868,4</a:t>
            </a:r>
            <a:r>
              <a:rPr lang="ru-RU" dirty="0" smtClean="0"/>
              <a:t> тыс. руб.  :  45,</a:t>
            </a:r>
            <a:r>
              <a:rPr lang="en-US" dirty="0"/>
              <a:t>1</a:t>
            </a:r>
            <a:r>
              <a:rPr lang="ru-RU" dirty="0" smtClean="0"/>
              <a:t> тыс. человек = </a:t>
            </a:r>
            <a:r>
              <a:rPr lang="en-US" dirty="0" smtClean="0"/>
              <a:t>3,7</a:t>
            </a:r>
            <a:r>
              <a:rPr lang="ru-RU" dirty="0" smtClean="0"/>
              <a:t> тыс. руб. на 1 жителя округа</a:t>
            </a:r>
            <a:endParaRPr lang="ru-RU" dirty="0"/>
          </a:p>
        </p:txBody>
      </p:sp>
      <p:cxnSp>
        <p:nvCxnSpPr>
          <p:cNvPr id="9" name="Соединительная линия уступом 8"/>
          <p:cNvCxnSpPr>
            <a:stCxn id="6" idx="6"/>
          </p:cNvCxnSpPr>
          <p:nvPr/>
        </p:nvCxnSpPr>
        <p:spPr>
          <a:xfrm>
            <a:off x="2123728" y="3429000"/>
            <a:ext cx="591553" cy="21602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21" idx="1"/>
          </p:cNvCxnSpPr>
          <p:nvPr/>
        </p:nvCxnSpPr>
        <p:spPr>
          <a:xfrm rot="16200000" flipH="1">
            <a:off x="713769" y="4266978"/>
            <a:ext cx="2426786" cy="157623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1763688" y="3880773"/>
            <a:ext cx="893536" cy="273665"/>
          </a:xfrm>
          <a:prstGeom prst="bentConnector3">
            <a:avLst>
              <a:gd name="adj1" fmla="val -66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17888"/>
            <a:ext cx="15875" cy="2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657994" y="5013176"/>
            <a:ext cx="299489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Ежемесячные пособия на детей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24" name="Соединительная линия уступом 23"/>
          <p:cNvCxnSpPr>
            <a:endCxn id="23" idx="1"/>
          </p:cNvCxnSpPr>
          <p:nvPr/>
        </p:nvCxnSpPr>
        <p:spPr>
          <a:xfrm rot="16200000" flipH="1">
            <a:off x="1437614" y="4116832"/>
            <a:ext cx="1459724" cy="98103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636290" y="2247828"/>
            <a:ext cx="299489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Доплаты к пенсиям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34" name="Соединительная линия уступом 33"/>
          <p:cNvCxnSpPr>
            <a:endCxn id="32" idx="1"/>
          </p:cNvCxnSpPr>
          <p:nvPr/>
        </p:nvCxnSpPr>
        <p:spPr>
          <a:xfrm flipV="1">
            <a:off x="1676958" y="2571864"/>
            <a:ext cx="959332" cy="42508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F:\Бюджет для граждан\Промышленная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147701"/>
            <a:ext cx="3000396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13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7825"/>
            <a:ext cx="3000396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Герб район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" y="10777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22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322" y="88844"/>
            <a:ext cx="764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округа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6" descr="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178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428" y="1010114"/>
            <a:ext cx="571135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«Социальная </a:t>
            </a:r>
            <a:r>
              <a:rPr lang="ru-RU" dirty="0"/>
              <a:t>поддержка населения Промышленновского </a:t>
            </a:r>
            <a:r>
              <a:rPr lang="ru-RU" dirty="0" smtClean="0"/>
              <a:t>муниципального округа»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4067944" y="1802202"/>
            <a:ext cx="3528392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расходов по программе: 105 924,7 тыс. руб.</a:t>
            </a:r>
            <a:endParaRPr lang="ru-RU" b="1" dirty="0"/>
          </a:p>
        </p:txBody>
      </p:sp>
      <p:pic>
        <p:nvPicPr>
          <p:cNvPr id="1026" name="Picture 2" descr="http://im0-tub-ru.yandex.net/i?id=5e84df3e5f02bcef5947607455bb01bc-9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9673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56070503"/>
              </p:ext>
            </p:extLst>
          </p:nvPr>
        </p:nvGraphicFramePr>
        <p:xfrm>
          <a:off x="169677" y="2132856"/>
          <a:ext cx="8997394" cy="458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7" descr="Герб район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6" y="12879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 flipH="1">
            <a:off x="4796640" y="5013176"/>
            <a:ext cx="4023831" cy="16561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Региональные проекты, входящие </a:t>
            </a:r>
            <a:r>
              <a:rPr lang="ru-RU" sz="1600" b="1" dirty="0">
                <a:solidFill>
                  <a:schemeClr val="bg1"/>
                </a:solidFill>
              </a:rPr>
              <a:t>в состав </a:t>
            </a:r>
            <a:r>
              <a:rPr lang="ru-RU" sz="1600" b="1" dirty="0" smtClean="0">
                <a:solidFill>
                  <a:schemeClr val="bg1"/>
                </a:solidFill>
              </a:rPr>
              <a:t>национальных проектов: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Региональный проект "Многодетная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семья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Региональный проект "Старшее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поколение“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еликий Новгород Новгородская область может дополнительно получить на модернизацию системы образования не менее 200 млн. рубл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69" y="511382"/>
            <a:ext cx="2040909" cy="139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109624" y="106051"/>
            <a:ext cx="745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округа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8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" y="1362819"/>
            <a:ext cx="8917977" cy="5396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1449" y="813937"/>
            <a:ext cx="67256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«Развитие системы образования и воспитания детей в Промышленновском муниципальном округе»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251520" y="1700808"/>
            <a:ext cx="3528392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расходов по программе: </a:t>
            </a:r>
          </a:p>
          <a:p>
            <a:pPr algn="ctr"/>
            <a:r>
              <a:rPr lang="en-US" dirty="0" smtClean="0"/>
              <a:t>1 515 805,40 </a:t>
            </a:r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0293" y="4100721"/>
            <a:ext cx="3509619" cy="434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Срок реализации: 202</a:t>
            </a:r>
            <a:r>
              <a:rPr lang="en-US" sz="1400" b="1" dirty="0" smtClean="0"/>
              <a:t>6 </a:t>
            </a:r>
            <a:r>
              <a:rPr lang="ru-RU" sz="1400" b="1" dirty="0" smtClean="0"/>
              <a:t>год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1484784"/>
            <a:ext cx="5145887" cy="3220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u="sng" dirty="0" smtClean="0"/>
          </a:p>
          <a:p>
            <a:pPr algn="ctr"/>
            <a:r>
              <a:rPr lang="ru-RU" sz="1200" b="1" u="sng" dirty="0" smtClean="0"/>
              <a:t>Цель программы: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Выравнивание </a:t>
            </a:r>
            <a:r>
              <a:rPr lang="ru-RU" sz="1200" dirty="0"/>
              <a:t>стартовых возможностей детей дошкольного возраста за счет обеспечения и сохранения 100% доступности качественного дошкольного образования, в том числе присмотра и ухода за </a:t>
            </a:r>
            <a:r>
              <a:rPr lang="ru-RU" sz="1200" dirty="0" smtClean="0"/>
              <a:t>детьми;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</a:t>
            </a:r>
            <a:r>
              <a:rPr lang="ru-RU" sz="1200" dirty="0"/>
              <a:t>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</a:t>
            </a:r>
            <a:r>
              <a:rPr lang="ru-RU" sz="1200" dirty="0" smtClean="0"/>
              <a:t>обучающихся;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Увеличение </a:t>
            </a:r>
            <a:r>
              <a:rPr lang="ru-RU" sz="1200" dirty="0"/>
              <a:t>доли выпускников образовательных организаций, реализующих программы начального общего, основного общего, среднего общего образования, а также дополнительного образования в образовательных </a:t>
            </a:r>
            <a:r>
              <a:rPr lang="ru-RU" sz="1200" dirty="0" smtClean="0"/>
              <a:t>учреждениях;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Реализация </a:t>
            </a:r>
            <a:r>
              <a:rPr lang="ru-RU" sz="1200" dirty="0"/>
              <a:t>потенциала каждого человека, развитие его талантов, воспитание патриотической социальной ответственной </a:t>
            </a:r>
            <a:r>
              <a:rPr lang="ru-RU" sz="1200" dirty="0" smtClean="0"/>
              <a:t>личности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sp>
        <p:nvSpPr>
          <p:cNvPr id="10" name="Овал 9"/>
          <p:cNvSpPr/>
          <p:nvPr/>
        </p:nvSpPr>
        <p:spPr>
          <a:xfrm>
            <a:off x="2015716" y="4535347"/>
            <a:ext cx="4222290" cy="662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Комплекс процессных мероприятий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4646" y="5995141"/>
            <a:ext cx="2343188" cy="3606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Обеспечение деятельности прочих учреждений образования</a:t>
            </a:r>
            <a:endParaRPr lang="ru-RU" sz="11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1449" y="5197917"/>
            <a:ext cx="1978012" cy="3606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Социальные гарантии в системе образования</a:t>
            </a:r>
            <a:endParaRPr lang="ru-RU" sz="11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77069" y="4722252"/>
            <a:ext cx="1944217" cy="8473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/>
              <a:t>Развитие дошкольного, общего образования и дополнительного образования </a:t>
            </a:r>
            <a:r>
              <a:rPr lang="ru-RU" sz="1100" b="1" dirty="0" smtClean="0"/>
              <a:t>детей</a:t>
            </a:r>
            <a:r>
              <a:rPr lang="ru-RU" sz="1100" dirty="0" smtClean="0"/>
              <a:t>  </a:t>
            </a:r>
            <a:endParaRPr lang="ru-RU" sz="11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65761" y="5834055"/>
            <a:ext cx="2996691" cy="5217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Организация круглогодичного отдыха, оздоровления и занятости обучающихся</a:t>
            </a:r>
            <a:endParaRPr lang="ru-RU" sz="11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93690" y="5982754"/>
            <a:ext cx="2167763" cy="6322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Организация воспитательного  и образовательного процесса в школе – интернат</a:t>
            </a:r>
            <a:endParaRPr lang="ru-RU" sz="1100" dirty="0"/>
          </a:p>
        </p:txBody>
      </p:sp>
      <p:pic>
        <p:nvPicPr>
          <p:cNvPr id="2052" name="Picture 4" descr="http://im1-tub-ru.yandex.net/i?id=137e34800d8136ef34a95ee3dcc02e8c-45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0" y="2619562"/>
            <a:ext cx="1400722" cy="1441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4466811" y="5197917"/>
            <a:ext cx="1" cy="7848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565761" y="5149401"/>
            <a:ext cx="446399" cy="6846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7" idx="1"/>
          </p:cNvCxnSpPr>
          <p:nvPr/>
        </p:nvCxnSpPr>
        <p:spPr>
          <a:xfrm>
            <a:off x="6012160" y="5022332"/>
            <a:ext cx="864909" cy="1235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" idx="3"/>
            <a:endCxn id="16" idx="0"/>
          </p:cNvCxnSpPr>
          <p:nvPr/>
        </p:nvCxnSpPr>
        <p:spPr>
          <a:xfrm flipH="1">
            <a:off x="1140455" y="5100886"/>
            <a:ext cx="1493601" cy="97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195736" y="5197917"/>
            <a:ext cx="1008112" cy="7972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7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6" y="12879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4906</TotalTime>
  <Words>1341</Words>
  <Application>Microsoft Office PowerPoint</Application>
  <PresentationFormat>Экран (4:3)</PresentationFormat>
  <Paragraphs>217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Мальцева Е.Н.</dc:creator>
  <cp:lastModifiedBy>Мария</cp:lastModifiedBy>
  <cp:revision>343</cp:revision>
  <cp:lastPrinted>2025-12-15T05:03:58Z</cp:lastPrinted>
  <dcterms:created xsi:type="dcterms:W3CDTF">2015-03-06T05:57:26Z</dcterms:created>
  <dcterms:modified xsi:type="dcterms:W3CDTF">2025-12-15T07:02:02Z</dcterms:modified>
</cp:coreProperties>
</file>