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92" r:id="rId4"/>
    <p:sldId id="261" r:id="rId5"/>
    <p:sldId id="263" r:id="rId6"/>
    <p:sldId id="264" r:id="rId7"/>
    <p:sldId id="259" r:id="rId8"/>
    <p:sldId id="262" r:id="rId9"/>
    <p:sldId id="266" r:id="rId10"/>
    <p:sldId id="268" r:id="rId11"/>
    <p:sldId id="269" r:id="rId12"/>
    <p:sldId id="271" r:id="rId13"/>
    <p:sldId id="324" r:id="rId14"/>
    <p:sldId id="316" r:id="rId15"/>
    <p:sldId id="317" r:id="rId16"/>
    <p:sldId id="323" r:id="rId17"/>
    <p:sldId id="322" r:id="rId18"/>
    <p:sldId id="318" r:id="rId19"/>
    <p:sldId id="314" r:id="rId20"/>
    <p:sldId id="315" r:id="rId21"/>
    <p:sldId id="325" r:id="rId22"/>
    <p:sldId id="326" r:id="rId23"/>
    <p:sldId id="319" r:id="rId24"/>
    <p:sldId id="320" r:id="rId25"/>
    <p:sldId id="321" r:id="rId26"/>
    <p:sldId id="308" r:id="rId27"/>
    <p:sldId id="309" r:id="rId28"/>
    <p:sldId id="310" r:id="rId29"/>
    <p:sldId id="311" r:id="rId30"/>
    <p:sldId id="313" r:id="rId31"/>
    <p:sldId id="275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012" autoAdjust="0"/>
  </p:normalViewPr>
  <p:slideViewPr>
    <p:cSldViewPr>
      <p:cViewPr>
        <p:scale>
          <a:sx n="95" d="100"/>
          <a:sy n="95" d="100"/>
        </p:scale>
        <p:origin x="-205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980086703329259E-2"/>
          <c:y val="8.2268868273895498E-2"/>
          <c:w val="0.62756062405103141"/>
          <c:h val="0.735845554197681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2024г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60260896937377E-2"/>
                  <c:y val="-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55.8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2025г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487205125356446E-3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60.8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2026г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115403844017332E-3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64.400000000000006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2027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208981409473022E-2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Лист1!$E$2</c:f>
              <c:numCache>
                <c:formatCode>0.00</c:formatCode>
                <c:ptCount val="1"/>
                <c:pt idx="0">
                  <c:v>66.3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Прогноз 2028г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069242306410396E-2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Лист1!$F$2</c:f>
              <c:numCache>
                <c:formatCode>0.00</c:formatCode>
                <c:ptCount val="1"/>
                <c:pt idx="0">
                  <c:v>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72608"/>
        <c:axId val="133190784"/>
        <c:axId val="0"/>
      </c:bar3DChart>
      <c:catAx>
        <c:axId val="133172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33190784"/>
        <c:crossesAt val="26.2"/>
        <c:auto val="1"/>
        <c:lblAlgn val="ctr"/>
        <c:lblOffset val="100"/>
        <c:noMultiLvlLbl val="0"/>
      </c:catAx>
      <c:valAx>
        <c:axId val="133190784"/>
        <c:scaling>
          <c:orientation val="minMax"/>
          <c:max val="40.5"/>
          <c:min val="30.5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33172608"/>
        <c:crosses val="autoZero"/>
        <c:crossBetween val="between"/>
        <c:majorUnit val="0.9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2024г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3813453351518864E-3"/>
                  <c:y val="-2.391448031198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Оценка2025г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62766312017341E-2"/>
                  <c:y val="-1.195724015599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2026г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515227622462754E-2"/>
                  <c:y val="-3.2882410428973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2027г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76980808278986E-2"/>
                  <c:y val="-2.6903790350977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105.2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Прогноз 2028г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762329216167679E-2"/>
                  <c:y val="-5.9786200779951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52448"/>
        <c:axId val="133235456"/>
        <c:axId val="0"/>
      </c:bar3DChart>
      <c:catAx>
        <c:axId val="13335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235456"/>
        <c:crosses val="autoZero"/>
        <c:auto val="1"/>
        <c:lblAlgn val="ctr"/>
        <c:lblOffset val="100"/>
        <c:noMultiLvlLbl val="0"/>
      </c:catAx>
      <c:valAx>
        <c:axId val="13323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352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2024г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2025г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2026г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2027г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Прогноз 2028г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298816"/>
        <c:axId val="134484352"/>
        <c:axId val="0"/>
      </c:bar3DChart>
      <c:catAx>
        <c:axId val="13329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484352"/>
        <c:crosses val="autoZero"/>
        <c:auto val="1"/>
        <c:lblAlgn val="ctr"/>
        <c:lblOffset val="100"/>
        <c:noMultiLvlLbl val="0"/>
      </c:catAx>
      <c:valAx>
        <c:axId val="13448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298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79278228344998"/>
          <c:y val="3.3097104842432903E-2"/>
          <c:w val="0.83920721771655005"/>
          <c:h val="0.873144532318227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2028г</c:v>
                </c:pt>
                <c:pt idx="1">
                  <c:v>2027г</c:v>
                </c:pt>
                <c:pt idx="2">
                  <c:v>2026г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2561006</c:v>
                </c:pt>
                <c:pt idx="1">
                  <c:v>3023907</c:v>
                </c:pt>
                <c:pt idx="2">
                  <c:v>2857343.3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2028г</c:v>
                </c:pt>
                <c:pt idx="1">
                  <c:v>2027г</c:v>
                </c:pt>
                <c:pt idx="2">
                  <c:v>2026г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2577738.4</c:v>
                </c:pt>
                <c:pt idx="1">
                  <c:v>3040650.3</c:v>
                </c:pt>
                <c:pt idx="2">
                  <c:v>2874196.4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7"/>
        <c:gapDepth val="152"/>
        <c:shape val="cylinder"/>
        <c:axId val="210009472"/>
        <c:axId val="131687552"/>
        <c:axId val="0"/>
      </c:bar3DChart>
      <c:catAx>
        <c:axId val="21000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1687552"/>
        <c:crosses val="autoZero"/>
        <c:auto val="1"/>
        <c:lblAlgn val="ctr"/>
        <c:lblOffset val="100"/>
        <c:noMultiLvlLbl val="0"/>
      </c:catAx>
      <c:valAx>
        <c:axId val="13168755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2100094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76146643146245E-3"/>
          <c:y val="7.4996073040269938E-3"/>
          <c:w val="0.95142836040261103"/>
          <c:h val="0.95516864492533859"/>
        </c:manualLayout>
      </c:layout>
      <c:pie3DChart>
        <c:varyColors val="1"/>
        <c:ser>
          <c:idx val="0"/>
          <c:order val="0"/>
          <c:explosion val="40"/>
          <c:dPt>
            <c:idx val="0"/>
            <c:bubble3D val="0"/>
            <c:explosion val="28"/>
          </c:dPt>
          <c:dPt>
            <c:idx val="1"/>
            <c:bubble3D val="0"/>
            <c:explosion val="33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explosion val="30"/>
          </c:dPt>
          <c:dPt>
            <c:idx val="5"/>
            <c:bubble3D val="0"/>
            <c:explosion val="37"/>
          </c:dPt>
          <c:dPt>
            <c:idx val="6"/>
            <c:bubble3D val="0"/>
          </c:dPt>
          <c:dPt>
            <c:idx val="7"/>
            <c:bubble3D val="0"/>
            <c:explosion val="55"/>
          </c:dPt>
          <c:dPt>
            <c:idx val="8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-0.13234335751312185"/>
                  <c:y val="3.78612064801331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301556376301457E-2"/>
                  <c:y val="7.10216748493090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363641618862585E-2"/>
                  <c:y val="7.7969145710086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оборона; </a:t>
                    </a:r>
                    <a:endParaRPr lang="en-US" dirty="0" smtClean="0"/>
                  </a:p>
                  <a:p>
                    <a:r>
                      <a:rPr lang="ru-RU" dirty="0" smtClean="0"/>
                      <a:t>3 </a:t>
                    </a:r>
                    <a:r>
                      <a:rPr lang="ru-RU" dirty="0"/>
                      <a:t>627,4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640656909846513E-2"/>
                  <c:y val="-5.31897345532694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61895471415552E-3"/>
                  <c:y val="-2.41522786405278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экономика; </a:t>
                    </a:r>
                    <a:endParaRPr lang="en-US" dirty="0" smtClean="0"/>
                  </a:p>
                  <a:p>
                    <a:r>
                      <a:rPr lang="ru-RU" dirty="0" smtClean="0"/>
                      <a:t>418 237,5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5948381452318363E-2"/>
                  <c:y val="-3.64150814636912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2784886264217077E-2"/>
                  <c:y val="-0.193557531718874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5096872265966754"/>
                  <c:y val="-1.05779599105316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политика; </a:t>
                    </a:r>
                    <a:endParaRPr lang="en-US" dirty="0" smtClean="0"/>
                  </a:p>
                  <a:p>
                    <a:r>
                      <a:rPr lang="ru-RU" dirty="0" smtClean="0"/>
                      <a:t>154 284,5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3560837707786527"/>
                  <c:y val="4.3713772489658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4181430446194226"/>
                  <c:y val="5.53457626321623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Лист1!$A$4:$A$14</c:f>
              <c:strCache>
                <c:ptCount val="11"/>
                <c:pt idx="0">
                  <c:v>Жилищно-коммунальное хозяйство</c:v>
                </c:pt>
                <c:pt idx="1">
                  <c:v>Культура, кинематография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Образование</c:v>
                </c:pt>
                <c:pt idx="6">
                  <c:v>Обслуживание государственного и муниципального долга</c:v>
                </c:pt>
                <c:pt idx="7">
                  <c:v>Общегосударственные вопросы</c:v>
                </c:pt>
                <c:pt idx="8">
                  <c:v>Социальная политика</c:v>
                </c:pt>
                <c:pt idx="9">
                  <c:v>Средства массовой информации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Лист1!$B$4:$B$14</c:f>
              <c:numCache>
                <c:formatCode>#,##0.0</c:formatCode>
                <c:ptCount val="11"/>
                <c:pt idx="0">
                  <c:v>329917.3</c:v>
                </c:pt>
                <c:pt idx="1">
                  <c:v>265654.90000000002</c:v>
                </c:pt>
                <c:pt idx="2">
                  <c:v>3627.4</c:v>
                </c:pt>
                <c:pt idx="3">
                  <c:v>3066.2</c:v>
                </c:pt>
                <c:pt idx="4">
                  <c:v>418237.5</c:v>
                </c:pt>
                <c:pt idx="5">
                  <c:v>1495936.9</c:v>
                </c:pt>
                <c:pt idx="7">
                  <c:v>180587</c:v>
                </c:pt>
                <c:pt idx="8">
                  <c:v>154284.5</c:v>
                </c:pt>
                <c:pt idx="9">
                  <c:v>4900</c:v>
                </c:pt>
                <c:pt idx="10">
                  <c:v>17984.7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0.27448</cdr:x>
      <cdr:y>0.14936</cdr:y>
    </cdr:from>
    <cdr:to>
      <cdr:x>0.53678</cdr:x>
      <cdr:y>0.19868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5647" y="872215"/>
          <a:ext cx="1152150" cy="288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3">
                  <a:lumMod val="50000"/>
                </a:schemeClr>
              </a:solidFill>
            </a:rPr>
            <a:t>2 874 196,4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0.27448</cdr:x>
      <cdr:y>0.23169</cdr:y>
    </cdr:from>
    <cdr:to>
      <cdr:x>0.53677</cdr:x>
      <cdr:y>0.28102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05647" y="1352976"/>
          <a:ext cx="1152106" cy="288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3">
                  <a:lumMod val="50000"/>
                </a:schemeClr>
              </a:solidFill>
            </a:rPr>
            <a:t>2 857 343,3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0.37284</cdr:x>
      <cdr:y>0.48612</cdr:y>
    </cdr:from>
    <cdr:to>
      <cdr:x>0.63514</cdr:x>
      <cdr:y>0.53544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37695" y="2838735"/>
          <a:ext cx="1152149" cy="288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3 </a:t>
          </a:r>
          <a:r>
            <a:rPr lang="en-US" sz="1400" b="1" dirty="0" smtClean="0">
              <a:solidFill>
                <a:schemeClr val="accent3">
                  <a:lumMod val="50000"/>
                </a:schemeClr>
              </a:solidFill>
            </a:rPr>
            <a:t>023 907,0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0.37738</cdr:x>
      <cdr:y>0.40513</cdr:y>
    </cdr:from>
    <cdr:to>
      <cdr:x>0.63968</cdr:x>
      <cdr:y>0.45445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57636" y="2365774"/>
          <a:ext cx="1152150" cy="288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3 </a:t>
          </a:r>
          <a:r>
            <a:rPr lang="en-US" sz="1400" b="1" dirty="0" smtClean="0">
              <a:solidFill>
                <a:schemeClr val="accent3">
                  <a:lumMod val="50000"/>
                </a:schemeClr>
              </a:solidFill>
            </a:rPr>
            <a:t>040 650,3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33FF-CAC1-4AD3-BA88-6070D8DA60E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444F-71F0-46EA-8E62-B41FDACAC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5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1444F-71F0-46EA-8E62-B41FDACAC4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5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6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2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7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8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9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3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9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9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30FD-B3A8-47FF-978E-01FADF0A4DC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mailto:prmrf@ofukem.r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33" y="1268760"/>
            <a:ext cx="7772400" cy="360040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«Бюджет для граждан»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Промышленновского муниципального округа  на 202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год и плановый период 202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и 202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годов</a:t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6594" y="5013182"/>
            <a:ext cx="7410823" cy="1200325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dirty="0"/>
              <a:t>Разработан на основе решения Совета народных депутатов Промышленновского муниципального </a:t>
            </a:r>
            <a:r>
              <a:rPr lang="ru-RU" dirty="0" smtClean="0"/>
              <a:t>округа </a:t>
            </a:r>
            <a:r>
              <a:rPr lang="ru-RU" dirty="0"/>
              <a:t>от </a:t>
            </a:r>
            <a:r>
              <a:rPr lang="en-US" dirty="0" smtClean="0"/>
              <a:t>25</a:t>
            </a:r>
            <a:r>
              <a:rPr lang="ru-RU" dirty="0" smtClean="0"/>
              <a:t>.12.2025  №</a:t>
            </a:r>
            <a:r>
              <a:rPr lang="en-US" dirty="0" smtClean="0"/>
              <a:t>114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endParaRPr lang="en-US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О </a:t>
            </a:r>
            <a:r>
              <a:rPr lang="ru-RU" dirty="0" smtClean="0"/>
              <a:t>бюджете </a:t>
            </a:r>
            <a:r>
              <a:rPr lang="ru-RU" dirty="0"/>
              <a:t>Промышленновского муниципального </a:t>
            </a:r>
            <a:r>
              <a:rPr lang="ru-RU" dirty="0" smtClean="0"/>
              <a:t>округа </a:t>
            </a:r>
            <a:r>
              <a:rPr lang="ru-RU" dirty="0"/>
              <a:t>на </a:t>
            </a:r>
            <a:r>
              <a:rPr lang="ru-RU" dirty="0" smtClean="0"/>
              <a:t>202</a:t>
            </a:r>
            <a:r>
              <a:rPr lang="ru-RU" dirty="0"/>
              <a:t>6</a:t>
            </a:r>
            <a:r>
              <a:rPr lang="ru-RU" dirty="0" smtClean="0"/>
              <a:t>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</a:t>
            </a:r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202</a:t>
            </a:r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/>
              <a:t>годов»</a:t>
            </a:r>
          </a:p>
        </p:txBody>
      </p:sp>
      <p:pic>
        <p:nvPicPr>
          <p:cNvPr id="5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001" y="211436"/>
            <a:ext cx="869762" cy="1049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27" y="148579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Расходы бюджета муниципального округа по разделам,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подразделам классификации расходов. тыс. руб.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06" y="292595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33301"/>
              </p:ext>
            </p:extLst>
          </p:nvPr>
        </p:nvGraphicFramePr>
        <p:xfrm>
          <a:off x="179511" y="1484784"/>
          <a:ext cx="8856985" cy="51125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94938"/>
                <a:gridCol w="931510"/>
                <a:gridCol w="1024914"/>
                <a:gridCol w="1024914"/>
                <a:gridCol w="1024914"/>
                <a:gridCol w="891699"/>
                <a:gridCol w="864096"/>
              </a:tblGrid>
              <a:tr h="76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Раздел,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подраздел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Оценка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</a:tr>
              <a:tr h="509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latin typeface="+mn-lt"/>
                        </a:rPr>
                        <a:t>184 918,2</a:t>
                      </a:r>
                      <a:endParaRPr lang="ru-RU" sz="1400" b="1" i="1" dirty="0" smtClean="0">
                        <a:latin typeface="+mn-lt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187 793,7</a:t>
                      </a:r>
                      <a:endParaRPr lang="ru-RU" sz="1400" b="1" i="1" dirty="0"/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180 587,0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180 361,6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18 362,0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1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Национальная оборона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02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latin typeface="+mn-lt"/>
                        </a:rPr>
                        <a:t>2</a:t>
                      </a:r>
                      <a:r>
                        <a:rPr lang="en-US" sz="1400" b="1" i="1" baseline="0" dirty="0" smtClean="0">
                          <a:latin typeface="+mn-lt"/>
                        </a:rPr>
                        <a:t> 191,8</a:t>
                      </a:r>
                      <a:endParaRPr lang="ru-RU" sz="1400" b="1" i="1" dirty="0" smtClean="0">
                        <a:latin typeface="+mn-lt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2 558,4</a:t>
                      </a:r>
                      <a:endParaRPr lang="ru-RU" sz="1400" b="1" i="1" dirty="0"/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3 627,4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4 046,3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5 151,8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4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03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latin typeface="+mn-lt"/>
                        </a:rPr>
                        <a:t>42 514,9</a:t>
                      </a:r>
                      <a:endParaRPr lang="ru-RU" sz="1400" b="1" i="1" dirty="0" smtClean="0">
                        <a:latin typeface="+mn-lt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30 180,6</a:t>
                      </a:r>
                      <a:endParaRPr lang="ru-RU" sz="1400" b="1" i="1" dirty="0"/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3 066,2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3 066,2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3 066,2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5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Национальная экономика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latin typeface="+mn-lt"/>
                        </a:rPr>
                        <a:t>422 309,0</a:t>
                      </a:r>
                      <a:endParaRPr lang="ru-RU" sz="1400" b="1" i="1" dirty="0" smtClean="0">
                        <a:latin typeface="+mn-lt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421 918,6</a:t>
                      </a:r>
                      <a:endParaRPr lang="ru-RU" sz="1400" b="1" i="1" dirty="0"/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418 237,5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431 983,6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431 983,6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05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latin typeface="+mn-lt"/>
                        </a:rPr>
                        <a:t>969 155,6</a:t>
                      </a:r>
                      <a:endParaRPr lang="ru-RU" sz="1400" b="1" i="1" dirty="0" smtClean="0">
                        <a:latin typeface="+mn-lt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1 122 430,2</a:t>
                      </a:r>
                      <a:endParaRPr lang="ru-RU" sz="1400" b="1" i="1" dirty="0"/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1400" b="1" i="1" u="none" strike="noStrike" baseline="0" dirty="0" smtClean="0">
                          <a:effectLst/>
                          <a:latin typeface="+mn-lt"/>
                        </a:rPr>
                        <a:t>29 917,3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165 611,0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165 704,7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Образование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07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i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603 456,2</a:t>
                      </a:r>
                      <a:endParaRPr lang="ru-RU" sz="1400" b="1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1 658 555,5</a:t>
                      </a:r>
                      <a:endParaRPr lang="ru-RU" sz="1400" b="1" i="1" dirty="0"/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1 495 936,9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1 771 276,1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1 270831,8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09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Культура,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кинематография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298 548,3</a:t>
                      </a:r>
                      <a:endParaRPr lang="ru-RU" sz="1400" b="1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307 543,0</a:t>
                      </a:r>
                      <a:endParaRPr lang="ru-RU" sz="1400" b="1" i="1" dirty="0"/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265 654,9 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265 654,9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265 654,9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09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Социальная политика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258 089,9</a:t>
                      </a:r>
                      <a:endParaRPr lang="ru-RU" sz="1400" b="1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199 506,4</a:t>
                      </a:r>
                      <a:endParaRPr lang="ru-RU" sz="1400" b="1" i="1" dirty="0"/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154 284,5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162</a:t>
                      </a:r>
                      <a:r>
                        <a:rPr lang="en-US" sz="1400" b="1" i="1" u="none" strike="noStrike" baseline="0" dirty="0" smtClean="0">
                          <a:effectLst/>
                          <a:latin typeface="+mn-lt"/>
                        </a:rPr>
                        <a:t> 806,4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165 312,8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1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22 475,4</a:t>
                      </a:r>
                      <a:endParaRPr lang="ru-RU" sz="1400" b="1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20 717,3</a:t>
                      </a:r>
                      <a:endParaRPr lang="ru-RU" sz="1400" b="1" i="1" dirty="0"/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17 984,7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17 984,7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17 984,7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9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49" marR="45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3 155,5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4 816,7</a:t>
                      </a:r>
                      <a:endParaRPr lang="ru-RU" sz="1400" b="1" i="1" dirty="0"/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4 900,0</a:t>
                      </a:r>
                      <a:endParaRPr lang="ru-RU" sz="1400" b="1" i="1" dirty="0"/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4 900,0</a:t>
                      </a:r>
                      <a:endParaRPr lang="ru-RU" sz="1400" b="1" i="1" dirty="0"/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4 900,0</a:t>
                      </a:r>
                      <a:endParaRPr lang="ru-RU" sz="1400" b="1" i="1" dirty="0"/>
                    </a:p>
                  </a:txBody>
                  <a:tcPr marL="45749" marR="4574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5" t="10035" r="14096"/>
          <a:stretch/>
        </p:blipFill>
        <p:spPr>
          <a:xfrm>
            <a:off x="27055" y="1070461"/>
            <a:ext cx="1768510" cy="156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Структура расходов бюджета муниципального округа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202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году. тыс. руб.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975918"/>
              </p:ext>
            </p:extLst>
          </p:nvPr>
        </p:nvGraphicFramePr>
        <p:xfrm>
          <a:off x="107504" y="1661103"/>
          <a:ext cx="8856984" cy="508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53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475" y="283126"/>
            <a:ext cx="7869560" cy="792088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Расходы бюджета муниципального округа в разрезе муниципальных программ Промышленновского муниципального округа. тыс. руб.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731516"/>
              </p:ext>
            </p:extLst>
          </p:nvPr>
        </p:nvGraphicFramePr>
        <p:xfrm>
          <a:off x="199422" y="1196752"/>
          <a:ext cx="8784975" cy="5181007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5740730"/>
                <a:gridCol w="1008112"/>
                <a:gridCol w="1008112"/>
                <a:gridCol w="1028021"/>
              </a:tblGrid>
              <a:tr h="45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2026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</a:tr>
              <a:tr h="345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Всего по муниципальным программам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2 870 280,0</a:t>
                      </a:r>
                      <a:endParaRPr lang="ru-RU" sz="14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3 003 539,2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2 505 695,0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</a:tr>
              <a:tr h="28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Экономическое развитие и инновационная экономика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Поддержка  агропромышленного  комплекса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170,0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170,0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170,0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Информационное обеспечение населения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4 900,0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4 900,0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4 900,0</a:t>
                      </a:r>
                      <a:endParaRPr lang="ru-RU" sz="1400" b="0" i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Социальная поддержка населения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400" b="0" i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05 924,7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106</a:t>
                      </a:r>
                      <a:r>
                        <a:rPr lang="en-US" sz="1400" b="0" i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167,0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108</a:t>
                      </a:r>
                      <a:r>
                        <a:rPr lang="en-US" sz="1400" b="0" i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673,4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Развитие и укрепление материально-технической базы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3 300,0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3 300,0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3 300,0</a:t>
                      </a:r>
                      <a:endParaRPr lang="ru-RU" sz="1400" b="0" i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Развитие системы образования и воспитания детей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1 514 650,9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400" b="0" i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791 242,5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1 290 798,2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3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Жилищно-коммунальный и дорожный комплекс, энергосбережение и повышение энергоэффективности экономики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735 826,4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585 526,9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585 526,9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Развитие культуры, молодежной политики, спорта и туризма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312 763,4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312 763,4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312 763,4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Обеспечение безопасности жизнедеятельности населения и предприятий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9 686,0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9 314,0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r>
                        <a:rPr lang="en-US" sz="1400" b="0" i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314,0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Жилье и социальная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инфраструктура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200,0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7 599,2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7 599,2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Эффективная власть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172 580,20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172 538,5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172 538,5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Кадровая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политика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125,0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125,0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125,0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Управление муниципальными финансами</a:t>
                      </a:r>
                      <a:endParaRPr lang="ru-RU" sz="13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30,0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Формирование современной городской среды</a:t>
                      </a:r>
                      <a:r>
                        <a:rPr lang="en-US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113,4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9 852,7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9 946,4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Непрограммное направление</a:t>
                      </a:r>
                      <a:r>
                        <a:rPr lang="en-US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3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3 916,4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4 151,6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5 257,5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Условно</a:t>
                      </a:r>
                      <a:r>
                        <a:rPr lang="ru-RU" sz="13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утвержденные расходы</a:t>
                      </a: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32 959,5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66 785,9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Всего расходов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2 874 196,4</a:t>
                      </a:r>
                      <a:endParaRPr lang="ru-RU" sz="14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3 040 650,3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2 577 738,4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</a:tr>
            </a:tbl>
          </a:graphicData>
        </a:graphic>
      </p:graphicFrame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158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riy\Desktop\post_5c826fad65a7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67502"/>
            <a:ext cx="1728192" cy="1962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y\Desktop\pomosh_malomu_biznesu_ot_gosudarstva_4_varian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956">
            <a:off x="370405" y="2404873"/>
            <a:ext cx="1944216" cy="208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tyana\Desktop\3-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4294" r="61590" b="4444"/>
          <a:stretch/>
        </p:blipFill>
        <p:spPr bwMode="auto">
          <a:xfrm rot="192633">
            <a:off x="7641592" y="2837098"/>
            <a:ext cx="1118937" cy="1647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3507" cy="102158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«Экономическое развитие и инновационная экономика в  Промышленновском муниципальном округе»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881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764" y="1052736"/>
            <a:ext cx="8589236" cy="175432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«Создание механизмов, обеспечивающих повышение инвестиционной привлекательности  Промышленновского  муниципального округа для привлечения инвестиций в эффективные и конкурентоспособные производства и виды деятельности, способные обеспечить создание собственного инвестиционного потенциала Промышленновского муниципального округа, а также проведение организационных мероприятий, способствующих привлечению внимания инвесторов к Промышленновскому муниципальному округу»;</a:t>
            </a:r>
          </a:p>
          <a:p>
            <a:r>
              <a:rPr lang="ru-RU" sz="1200" dirty="0" smtClean="0"/>
              <a:t>          Создание благоприятных условий для развития малого и среднего предпринимательства на территории Промышленновского муниципального округа </a:t>
            </a:r>
            <a:r>
              <a:rPr lang="ru-RU" sz="1200" dirty="0" smtClean="0"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 smtClean="0"/>
              <a:t>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Комплекс процессных мероприятий в 2026 году </a:t>
            </a:r>
            <a:r>
              <a:rPr lang="ru-RU" sz="1200" dirty="0" smtClean="0"/>
              <a:t>«Повышение инвестиционной привлекательности Промышленновского муниципального округа и развитие субъектов малого и среднего предпринимательства» - 10,0 тыс. руб.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19792"/>
              </p:ext>
            </p:extLst>
          </p:nvPr>
        </p:nvGraphicFramePr>
        <p:xfrm>
          <a:off x="179512" y="4594080"/>
          <a:ext cx="8712359" cy="15342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56570"/>
                <a:gridCol w="664689"/>
                <a:gridCol w="598220"/>
                <a:gridCol w="664689"/>
                <a:gridCol w="531751"/>
                <a:gridCol w="598220"/>
                <a:gridCol w="598220"/>
              </a:tblGrid>
              <a:tr h="2350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</a:tr>
              <a:tr h="357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«Издание рекламно-информационных материалов об инвестиционном потенциале Промышленновского муниципального округа»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</a:tr>
              <a:tr h="4175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«Информационная поддержка субъектов малого и среднего предпринимательства»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0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iy\Desktop\бюджет\IMG_20221216_105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16" y="742235"/>
            <a:ext cx="21610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959"/>
            <a:ext cx="8229600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агропромышленного  комплекса в  Промышленновском  муниципальном округе»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40" y="126959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295" y="764704"/>
            <a:ext cx="6121473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Способствовать более полному раскрытию </a:t>
            </a:r>
            <a:r>
              <a:rPr lang="ru-RU" sz="1200" dirty="0"/>
              <a:t>и </a:t>
            </a:r>
            <a:r>
              <a:rPr lang="ru-RU" sz="1200" dirty="0" smtClean="0"/>
              <a:t>эффективному использованию </a:t>
            </a:r>
            <a:r>
              <a:rPr lang="ru-RU" sz="1200" dirty="0"/>
              <a:t>внутреннего потенциала агробизнеса, путём проведения </a:t>
            </a:r>
            <a:r>
              <a:rPr lang="ru-RU" sz="1200" dirty="0" smtClean="0"/>
              <a:t>конкурсов и  премирования  сельхозтоваропроизводителей.</a:t>
            </a:r>
          </a:p>
          <a:p>
            <a:pPr algn="just"/>
            <a:r>
              <a:rPr lang="ru-RU" sz="1200" dirty="0" smtClean="0"/>
              <a:t> К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омплекс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году: </a:t>
            </a:r>
            <a:r>
              <a:rPr lang="ru-RU" sz="1200" dirty="0" smtClean="0"/>
              <a:t>Проведение конкурсов- 140,0 тыс. руб.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09914"/>
              </p:ext>
            </p:extLst>
          </p:nvPr>
        </p:nvGraphicFramePr>
        <p:xfrm>
          <a:off x="285720" y="1916832"/>
          <a:ext cx="7886680" cy="27980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23422"/>
                <a:gridCol w="847605"/>
                <a:gridCol w="753424"/>
                <a:gridCol w="753424"/>
                <a:gridCol w="753424"/>
                <a:gridCol w="847605"/>
                <a:gridCol w="907776"/>
              </a:tblGrid>
              <a:tr h="43243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</a:tr>
              <a:tr h="1054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участников, представляющих Промышленновский муниципальный округ на областных соревнованиях по конному спорту </a:t>
                      </a:r>
                    </a:p>
                    <a:p>
                      <a:pPr algn="l" fontAlgn="b"/>
                      <a:endParaRPr lang="ru-RU" sz="12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2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сельскохозяйственных предприятий, крестьянских (фермерских) хозяйств Промышленновского муниципального округа, осуществляющих деятельность в сфере животноводства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</a:tr>
            </a:tbl>
          </a:graphicData>
        </a:graphic>
      </p:graphicFrame>
      <p:pic>
        <p:nvPicPr>
          <p:cNvPr id="7" name="Picture 2" descr="C:\Users\Mariy\Desktop\бюджет\IMG_20221216_1048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603">
            <a:off x="117505" y="4760721"/>
            <a:ext cx="2865577" cy="1909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iy\Desktop\бюджет\IMG_20221216_104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81" y="4631386"/>
            <a:ext cx="3263393" cy="2175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y\Desktop\бюджет\IMG_20221216_1134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786322"/>
            <a:ext cx="2819849" cy="185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222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riy\Desktop\бюджет\IMG_20221216_113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685">
            <a:off x="7241225" y="4620653"/>
            <a:ext cx="1640634" cy="2271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y\Desktop\бюджет\IMG_20221216_113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846">
            <a:off x="281525" y="4462635"/>
            <a:ext cx="1654721" cy="2290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7789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«Информационное обеспечение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Промышленновского  муниципального округа»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11" y="11663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65688"/>
            <a:ext cx="8280920" cy="1015659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С</a:t>
            </a:r>
            <a:r>
              <a:rPr lang="ru-RU" sz="1200" dirty="0" smtClean="0">
                <a:ea typeface="Times New Roman"/>
              </a:rPr>
              <a:t>оздание </a:t>
            </a:r>
            <a:r>
              <a:rPr lang="ru-RU" sz="1200" dirty="0">
                <a:ea typeface="Times New Roman"/>
              </a:rPr>
              <a:t>и обеспечение условий для доступа к своевременной, достоверной, полной и разносторонней информации о деятельности государственных органов и органов местного самоуправления населению Промышленновского округа через средства массовой информации.</a:t>
            </a:r>
            <a:endParaRPr lang="ru-RU" sz="1200" dirty="0" smtClean="0"/>
          </a:p>
          <a:p>
            <a:pPr algn="just"/>
            <a:r>
              <a:rPr lang="ru-RU" sz="1200" dirty="0" smtClean="0"/>
              <a:t>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Комплекс процессных мероприятий «Освещение деятельности органов государственной власти и органов местного самоуправления через средства массовой информации» </a:t>
            </a:r>
            <a:r>
              <a:rPr lang="ru-RU" sz="1200" dirty="0" smtClean="0">
                <a:ea typeface="Times New Roman"/>
              </a:rPr>
              <a:t> - 4 900,0 тыс. руб.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21295"/>
              </p:ext>
            </p:extLst>
          </p:nvPr>
        </p:nvGraphicFramePr>
        <p:xfrm>
          <a:off x="141926" y="2212396"/>
          <a:ext cx="8462524" cy="22956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11998"/>
                <a:gridCol w="751452"/>
                <a:gridCol w="751452"/>
                <a:gridCol w="845385"/>
                <a:gridCol w="751452"/>
                <a:gridCol w="751452"/>
                <a:gridCol w="999333"/>
              </a:tblGrid>
              <a:tr h="3883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2028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</a:tr>
              <a:tr h="769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Выпуск пресс-релизов с информацией о деятельности органов местного самоуправления Промышленновского муниципального района, </a:t>
                      </a:r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штук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019" marR="7019" marT="648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019" marR="7019" marT="648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019" marR="7019" marT="6480" marB="0" anchor="ctr"/>
                </a:tc>
              </a:tr>
              <a:tr h="440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Средняя посещаемость официального сайта,</a:t>
                      </a:r>
                      <a:r>
                        <a:rPr lang="ru-RU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посетителей в день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Тираж газеты «Эхо», экз.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12" y="4703084"/>
            <a:ext cx="1686699" cy="176357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7418" r="2194"/>
          <a:stretch/>
        </p:blipFill>
        <p:spPr bwMode="auto">
          <a:xfrm>
            <a:off x="3932564" y="4913714"/>
            <a:ext cx="3005770" cy="168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5" y="332656"/>
            <a:ext cx="8229600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Промышленновского муниципального округа»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193898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>
                <a:ea typeface="Times New Roman"/>
              </a:rPr>
              <a:t>Повышение эффективности системы социальной поддержки </a:t>
            </a:r>
            <a:r>
              <a:rPr lang="ru-RU" sz="1200" dirty="0" smtClean="0">
                <a:ea typeface="Times New Roman"/>
              </a:rPr>
              <a:t>и социального </a:t>
            </a:r>
            <a:r>
              <a:rPr lang="ru-RU" sz="1200" dirty="0">
                <a:ea typeface="Times New Roman"/>
              </a:rPr>
              <a:t>обслуживания населения в Промышленновском </a:t>
            </a:r>
            <a:r>
              <a:rPr lang="ru-RU" sz="1200" dirty="0" smtClean="0">
                <a:ea typeface="Times New Roman"/>
              </a:rPr>
              <a:t>муниципальном округе. Повышение </a:t>
            </a:r>
            <a:r>
              <a:rPr lang="ru-RU" sz="1200" dirty="0">
                <a:ea typeface="Times New Roman"/>
              </a:rPr>
              <a:t>уровня жизни граждан - получателей мер социальной </a:t>
            </a:r>
            <a:r>
              <a:rPr lang="ru-RU" sz="1200" dirty="0" smtClean="0">
                <a:ea typeface="Times New Roman"/>
              </a:rPr>
              <a:t>поддержки. Повышение </a:t>
            </a:r>
            <a:r>
              <a:rPr lang="ru-RU" sz="1200" dirty="0">
                <a:ea typeface="Times New Roman"/>
              </a:rPr>
              <a:t>уровня, качества и безопасности социального обслуживания </a:t>
            </a:r>
            <a:r>
              <a:rPr lang="ru-RU" sz="1200" dirty="0" smtClean="0">
                <a:ea typeface="Times New Roman"/>
              </a:rPr>
              <a:t>населения.  Повышение </a:t>
            </a:r>
            <a:r>
              <a:rPr lang="ru-RU" sz="1200" dirty="0">
                <a:ea typeface="Times New Roman"/>
              </a:rPr>
              <a:t>качества жизни, усиление социальной поддержки отдельных категорий граждан, находящихся в трудной жизненной ситуации или нуждающихся в особом участии государства и общества. Обеспечение беспрепятственного доступа  к приоритетным объектам и услугам в приоритетных сферах жизнедеятельности инвалидов и других маломобильных группы населения.</a:t>
            </a:r>
            <a:r>
              <a:rPr lang="ru-RU" sz="1200" dirty="0" smtClean="0">
                <a:latin typeface="Times New Roman"/>
                <a:ea typeface="Times New Roman"/>
              </a:rPr>
              <a:t>   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Региональные проекты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году: </a:t>
            </a:r>
            <a:r>
              <a:rPr lang="ru-RU" sz="1200" dirty="0">
                <a:ea typeface="Times New Roman"/>
              </a:rPr>
              <a:t>Региональный проект "Многодетная семья</a:t>
            </a:r>
            <a:r>
              <a:rPr lang="ru-RU" sz="1200" dirty="0" smtClean="0">
                <a:ea typeface="Times New Roman"/>
              </a:rPr>
              <a:t>"-</a:t>
            </a:r>
            <a:r>
              <a:rPr lang="en-US" sz="1200" dirty="0" smtClean="0"/>
              <a:t> </a:t>
            </a:r>
            <a:r>
              <a:rPr lang="ru-RU" sz="1200" dirty="0" smtClean="0"/>
              <a:t>7795,2 </a:t>
            </a:r>
            <a:r>
              <a:rPr lang="ru-RU" sz="1200" dirty="0" smtClean="0">
                <a:ea typeface="Times New Roman"/>
              </a:rPr>
              <a:t>тыс</a:t>
            </a:r>
            <a:r>
              <a:rPr lang="ru-RU" sz="1200" dirty="0">
                <a:ea typeface="Times New Roman"/>
              </a:rPr>
              <a:t>. </a:t>
            </a:r>
            <a:r>
              <a:rPr lang="ru-RU" sz="1200" dirty="0" smtClean="0">
                <a:ea typeface="Times New Roman"/>
              </a:rPr>
              <a:t>руб. </a:t>
            </a:r>
            <a:r>
              <a:rPr lang="ru-RU" sz="1200" dirty="0">
                <a:ea typeface="Times New Roman"/>
              </a:rPr>
              <a:t>Региональный проект </a:t>
            </a:r>
            <a:r>
              <a:rPr lang="ru-RU" sz="1200" dirty="0" smtClean="0">
                <a:ea typeface="Times New Roman"/>
              </a:rPr>
              <a:t>«Старшее поколение» - 2580,3 тыс. руб</a:t>
            </a:r>
            <a:r>
              <a:rPr lang="ru-RU" sz="1200" dirty="0">
                <a:ea typeface="Times New Roman"/>
              </a:rPr>
              <a:t>. </a:t>
            </a:r>
            <a:endParaRPr lang="ru-RU" sz="1200" dirty="0" smtClean="0">
              <a:ea typeface="Times New Roman"/>
            </a:endParaRPr>
          </a:p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</a:rPr>
              <a:t>                          Комплекс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ea typeface="Times New Roman"/>
              </a:rPr>
              <a:t>процессных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</a:rPr>
              <a:t>мероприятий в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ea typeface="Times New Roman"/>
              </a:rPr>
              <a:t>2026 году: </a:t>
            </a:r>
            <a:r>
              <a:rPr lang="ru-RU" sz="1200" dirty="0" smtClean="0">
                <a:ea typeface="Times New Roman"/>
              </a:rPr>
              <a:t>"</a:t>
            </a:r>
            <a:r>
              <a:rPr lang="ru-RU" sz="1200" dirty="0">
                <a:ea typeface="Times New Roman"/>
              </a:rPr>
              <a:t>Реализация мер социальной поддержки отдельным категориям граждан"</a:t>
            </a:r>
            <a:r>
              <a:rPr lang="ru-RU" sz="1200" dirty="0" smtClean="0">
                <a:ea typeface="Times New Roman"/>
              </a:rPr>
              <a:t>–</a:t>
            </a:r>
            <a:r>
              <a:rPr lang="en-US" sz="1200" dirty="0" smtClean="0">
                <a:ea typeface="Times New Roman"/>
              </a:rPr>
              <a:t>  </a:t>
            </a:r>
            <a:r>
              <a:rPr lang="ru-RU" sz="1200" dirty="0" smtClean="0">
                <a:ea typeface="Times New Roman"/>
              </a:rPr>
              <a:t>27 410,3 тыс</a:t>
            </a:r>
            <a:r>
              <a:rPr lang="ru-RU" sz="1200" dirty="0">
                <a:ea typeface="Times New Roman"/>
              </a:rPr>
              <a:t>. </a:t>
            </a:r>
            <a:r>
              <a:rPr lang="ru-RU" sz="1200" dirty="0" smtClean="0">
                <a:ea typeface="Times New Roman"/>
              </a:rPr>
              <a:t>руб</a:t>
            </a:r>
            <a:r>
              <a:rPr lang="ru-RU" sz="1200" dirty="0">
                <a:ea typeface="Times New Roman"/>
              </a:rPr>
              <a:t>.; "Развитие социального обслуживания </a:t>
            </a:r>
            <a:r>
              <a:rPr lang="ru-RU" sz="1200" dirty="0" smtClean="0">
                <a:ea typeface="Times New Roman"/>
              </a:rPr>
              <a:t>населения« – 68 141,6</a:t>
            </a:r>
            <a:endParaRPr lang="ru-RU" sz="1200" dirty="0"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1" y="4653136"/>
            <a:ext cx="2331787" cy="174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48"/>
            <a:ext cx="2664296" cy="177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Mariy\Desktop\Современные-практики-социальной-рабо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384376" cy="253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11663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64221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Промышленновского муниципального округа»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07239"/>
              </p:ext>
            </p:extLst>
          </p:nvPr>
        </p:nvGraphicFramePr>
        <p:xfrm>
          <a:off x="251520" y="1628800"/>
          <a:ext cx="8712968" cy="42567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45760"/>
                <a:gridCol w="774790"/>
                <a:gridCol w="774790"/>
                <a:gridCol w="774790"/>
                <a:gridCol w="859103"/>
                <a:gridCol w="859103"/>
                <a:gridCol w="824632"/>
              </a:tblGrid>
              <a:tr h="3898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</a:tr>
              <a:tr h="436505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которым оказана мера социальной поддержки, чел.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37783,1</a:t>
                      </a:r>
                    </a:p>
                  </a:txBody>
                  <a:tcPr marL="443" marR="443" marT="443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38025,4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40531,8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</a:tr>
              <a:tr h="36759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многодетных семей, которым оказана мера социальной поддержки, чел.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43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освоенных средств в общем объеме средств, предусмотренных на реализацию мероприятия «Обеспечение деятельности (оказание услуг) учреждений социального обслуживания граждан пожилого возраста, инвалидов и других категорий граждан, находящихся в трудной жизненной ситуации»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68141,6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68141,6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68141,6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</a:tr>
              <a:tr h="91829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освоенных средств в общем объеме средств, предусмотренных на реализацию мероприятия «Социальная поддержка и социальное обслуживание населения в части содержания органов местного самоуправления»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</a:tr>
              <a:tr h="52881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которым  оказана  социальная поддержка и реабилитация инвалидов, чел.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marL="28575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474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64221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укрепление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Промышленновского 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45068"/>
              </p:ext>
            </p:extLst>
          </p:nvPr>
        </p:nvGraphicFramePr>
        <p:xfrm>
          <a:off x="0" y="2866887"/>
          <a:ext cx="9143999" cy="420816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29262"/>
                <a:gridCol w="668354"/>
                <a:gridCol w="659455"/>
                <a:gridCol w="572875"/>
                <a:gridCol w="763831"/>
                <a:gridCol w="763830"/>
                <a:gridCol w="686392"/>
              </a:tblGrid>
              <a:tr h="349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</a:tr>
              <a:tr h="5213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планового задания по доходам, полученным от использования и распоряжения имуществом и земельными ресурсами, находящимися в собственности Промышленновского муниципального округа,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3440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планового задания по доходам, полученным от продажи имущества, находящегося в собственности Промышленновского муниципального округа,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3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</a:t>
                      </a:r>
                      <a:r>
                        <a:rPr lang="ru-RU" sz="11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государственных услуг в сфере земельно-имущественных отношений в электронном виде, в том числе на Едином портале государственных услуг,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478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r>
                        <a:rPr lang="ru-RU" sz="11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количества заявлений о предоставлении массовых социально-значимых государственных услуг в сфере земельно-имущественных отношений в электронном виде,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478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зарегистрированных земельных участков,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отношению к общему числу земельных участков, занятых объектами недвижимости, находящимися в реестре муниципального имущества,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задолженности по оплате взносов на проведение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капитального ремонта общего имущества в многоквартирных жилых домах,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2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выполненных работ по ремонту и реконструкции имущества  от количества запланированных   на соответствующий год, %</a:t>
                      </a:r>
                      <a:endParaRPr lang="ru-RU" sz="11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320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своевременно оплаченных налоговых платежей от суммы всех подлежащих уплате налогов, платежей за содержание имущества казны,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5" y="1124744"/>
            <a:ext cx="9036495" cy="2123654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Цели муниципальной программы: </a:t>
            </a:r>
            <a:r>
              <a:rPr lang="ru-RU" sz="1200" dirty="0" smtClean="0"/>
              <a:t>Обеспечение стабильного поступления доходов местного бюджета, полученных от использования имущества, находящегося в муниципальной собственности Промышленновского муниципального округа.</a:t>
            </a:r>
          </a:p>
          <a:p>
            <a:pPr algn="just"/>
            <a:r>
              <a:rPr lang="ru-RU" sz="1200" dirty="0" smtClean="0"/>
              <a:t>Повышение качества муниципальных услуг в сфере земельно-имущественных отношений, в том числе в связи с доступностью муниципальных услуг в электронном виде, обеспечение полноты сведений в реестре муниципального имущества.</a:t>
            </a:r>
          </a:p>
          <a:p>
            <a:pPr algn="just"/>
            <a:r>
              <a:rPr lang="ru-RU" sz="1200" dirty="0" smtClean="0"/>
              <a:t>Содержание и обслуживание имущества, составляющего казну Промышленновского муниципального округа.</a:t>
            </a:r>
          </a:p>
          <a:p>
            <a:pPr algn="just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омплексы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/>
              <a:t>"Обеспечение деятельности Комитета по управлению муниципальным имуществом, направленной на стабильное поступление доходов местного бюджета« - 300,0; "Проведение кадастровых работ на территории Промышленновского муниципального </a:t>
            </a:r>
            <a:r>
              <a:rPr lang="ru-RU" sz="1200" dirty="0" smtClean="0"/>
              <a:t>округа</a:t>
            </a:r>
            <a:r>
              <a:rPr lang="ru-RU" sz="1200" dirty="0"/>
              <a:t>" – 550,0; "Содержание и обслуживание имущества, составляющего казну Промышленновского муниципального </a:t>
            </a:r>
            <a:r>
              <a:rPr lang="ru-RU" sz="1200" dirty="0" smtClean="0"/>
              <a:t>округа» - 2 450,0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35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riy\Desktop\бюджет\IMG_20221216_105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98">
            <a:off x="5491484" y="4718920"/>
            <a:ext cx="3082095" cy="2053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Mariy\Desktop\бюджет\foto_sh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6" y="4364276"/>
            <a:ext cx="38100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332656"/>
            <a:ext cx="7982409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и воспитания детей в Промышленновском муниципальном округе»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509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0440" y="980728"/>
            <a:ext cx="8640960" cy="230832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                            Цели муниципальной программы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Выравнивание стартовых возможностей детей дошкольного возраста за счет обеспечения и сохранения 100% доступности качественного дошкольного образования, в том числе присмотра и ухода за детьми. 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обучающихся. Увеличение доли выпускников образовательных организаций, реализующих программы начального общего, основного общего, среднего общего образования, а также дополнительного образования в образовательных учреждениях</a:t>
            </a:r>
            <a:endParaRPr lang="ru-RU" sz="1200" dirty="0">
              <a:highlight>
                <a:srgbClr val="FFFF00"/>
              </a:highlight>
            </a:endParaRPr>
          </a:p>
          <a:p>
            <a:r>
              <a:rPr lang="ru-RU" sz="1200" dirty="0"/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Региональные проекты и комплексы процессных мероприятий  в 2026 году: </a:t>
            </a:r>
            <a:r>
              <a:rPr lang="ru-RU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Региональный проект Все лучшее детям</a:t>
            </a:r>
            <a:r>
              <a:rPr lang="ru-RU" sz="1200" dirty="0"/>
              <a:t>- </a:t>
            </a:r>
            <a:r>
              <a:rPr lang="ru-RU" sz="1200" smtClean="0"/>
              <a:t>132 </a:t>
            </a:r>
            <a:r>
              <a:rPr lang="ru-RU" sz="1200" smtClean="0"/>
              <a:t>332,9 тыс</a:t>
            </a:r>
            <a:r>
              <a:rPr lang="ru-RU" sz="1200" dirty="0"/>
              <a:t>. руб. ; Педагоги и наставники – </a:t>
            </a:r>
            <a:r>
              <a:rPr lang="ru-RU" sz="1200" dirty="0" smtClean="0"/>
              <a:t>70 809,3,0 </a:t>
            </a:r>
            <a:r>
              <a:rPr lang="ru-RU" sz="1200" dirty="0"/>
              <a:t>тыс. руб.; Поддержка </a:t>
            </a:r>
            <a:r>
              <a:rPr lang="ru-RU" sz="1200" dirty="0" smtClean="0"/>
              <a:t>семьи-55 716,1 </a:t>
            </a:r>
            <a:r>
              <a:rPr lang="ru-RU" sz="1200" dirty="0"/>
              <a:t>тыс. руб.; Развитие дошкольного образования – </a:t>
            </a:r>
            <a:r>
              <a:rPr lang="ru-RU" sz="1200" dirty="0" smtClean="0"/>
              <a:t>308 453,7 </a:t>
            </a:r>
            <a:r>
              <a:rPr lang="ru-RU" sz="1200" dirty="0"/>
              <a:t>тыс. руб.; Развитие общего </a:t>
            </a:r>
            <a:r>
              <a:rPr lang="ru-RU" sz="1200" dirty="0" smtClean="0"/>
              <a:t>образования-614 956,3 </a:t>
            </a:r>
            <a:r>
              <a:rPr lang="ru-RU" sz="1200" dirty="0"/>
              <a:t>тыс. руб.; Развитие дополнительного образования детей – </a:t>
            </a:r>
            <a:r>
              <a:rPr lang="ru-RU" sz="1200" dirty="0" smtClean="0"/>
              <a:t>60 310,5 </a:t>
            </a:r>
            <a:r>
              <a:rPr lang="ru-RU" sz="1200" dirty="0"/>
              <a:t>тыс. руб.; Организация воспитательного и образовательного процесса в школе – интернат -</a:t>
            </a:r>
            <a:r>
              <a:rPr lang="ru-RU" sz="1200" dirty="0" smtClean="0"/>
              <a:t>11 075,4 </a:t>
            </a:r>
            <a:r>
              <a:rPr lang="ru-RU" sz="1200" dirty="0"/>
              <a:t>тыс. руб. ; Обеспечение деятельности прочих учреждений образования – </a:t>
            </a:r>
            <a:r>
              <a:rPr lang="ru-RU" sz="1200" dirty="0" smtClean="0"/>
              <a:t>198 064,4 </a:t>
            </a:r>
            <a:r>
              <a:rPr lang="ru-RU" sz="1200" dirty="0"/>
              <a:t>тыс. руб. ; Организация круглогодичного отдыха, оздоровления и занятости обучающихся – </a:t>
            </a:r>
            <a:r>
              <a:rPr lang="ru-RU" sz="1200" dirty="0" smtClean="0"/>
              <a:t>14 287,4тыс</a:t>
            </a:r>
            <a:r>
              <a:rPr lang="ru-RU" sz="1200" dirty="0"/>
              <a:t>. руб. ; Социальные гарантии в системе образования  – </a:t>
            </a:r>
            <a:r>
              <a:rPr lang="ru-RU" sz="1200" dirty="0" smtClean="0"/>
              <a:t>48 644,9 </a:t>
            </a:r>
            <a:r>
              <a:rPr lang="ru-RU" sz="1200" dirty="0"/>
              <a:t>тыс. руб.;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720">
            <a:off x="74264" y="3418744"/>
            <a:ext cx="2520280" cy="1891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C:\Users\Mariy\Desktop\бюджет\IMG_20221216_1138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1"/>
          <a:stretch/>
        </p:blipFill>
        <p:spPr bwMode="auto">
          <a:xfrm>
            <a:off x="4859746" y="3289048"/>
            <a:ext cx="3627251" cy="18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5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2480" y="116632"/>
            <a:ext cx="763613" cy="781484"/>
          </a:xfrm>
          <a:prstGeom prst="roundRect">
            <a:avLst>
              <a:gd name="adj" fmla="val 10000"/>
            </a:avLst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21768" y="2060848"/>
            <a:ext cx="2002019" cy="632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>
                <a:solidFill>
                  <a:schemeClr val="accent3">
                    <a:lumMod val="50000"/>
                  </a:schemeClr>
                </a:solidFill>
              </a:rPr>
              <a:t>Территория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3,1 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тыс. кв. км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altLang="ru-RU" sz="1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64749" y="3645024"/>
            <a:ext cx="2516059" cy="632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>
                <a:solidFill>
                  <a:schemeClr val="accent3">
                    <a:lumMod val="50000"/>
                  </a:schemeClr>
                </a:solidFill>
              </a:rPr>
              <a:t>Население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45,5   </a:t>
            </a:r>
            <a:r>
              <a:rPr lang="ru-RU" altLang="ru-RU" sz="1800" b="1" i="1" dirty="0">
                <a:solidFill>
                  <a:schemeClr val="accent3">
                    <a:lumMod val="50000"/>
                  </a:schemeClr>
                </a:solidFill>
              </a:rPr>
              <a:t>тыс. человек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225543" y="5261826"/>
            <a:ext cx="3680865" cy="3862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59 </a:t>
            </a: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населённых 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пунктов</a:t>
            </a:r>
            <a:endParaRPr lang="ru-RU" alt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64429" y="5774167"/>
            <a:ext cx="8156043" cy="6940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городское население 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19,3 </a:t>
            </a: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тыс. человек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сельское население  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26,2 </a:t>
            </a: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тыс. человек</a:t>
            </a:r>
          </a:p>
        </p:txBody>
      </p:sp>
      <p:pic>
        <p:nvPicPr>
          <p:cNvPr id="1026" name="Picture 2" descr="C:\Users\Tatyana\Desktop\img_user_file_5472a94e37c09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2813" r="17617" b="22148"/>
          <a:stretch/>
        </p:blipFill>
        <p:spPr bwMode="auto">
          <a:xfrm>
            <a:off x="664428" y="1196752"/>
            <a:ext cx="5212139" cy="403244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55986" y="12090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Промышленновский муниципальный округ на 01.01.202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 г.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 autoUpdateAnimBg="0" advAuto="0"/>
      <p:bldP spid="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4843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216107"/>
            <a:ext cx="786956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и воспитания детей в Промышленновском муниципальном округе»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7231"/>
              </p:ext>
            </p:extLst>
          </p:nvPr>
        </p:nvGraphicFramePr>
        <p:xfrm>
          <a:off x="179512" y="1052736"/>
          <a:ext cx="8898499" cy="57280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57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1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6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88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88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88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08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endParaRPr lang="ru-RU" sz="1200" b="1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US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en-US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общеобразовательных организаций, воспользовавшихся услугой</a:t>
                      </a:r>
                      <a:r>
                        <a:rPr lang="ru-RU" sz="105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767,3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3792,2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общеобразовательных организаций, воспользовавшихся услугой</a:t>
                      </a:r>
                      <a:r>
                        <a:rPr lang="ru-RU" sz="105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767,3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3069,3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общеобразовательных организаций, воспользовавшихся услугой</a:t>
                      </a:r>
                      <a:r>
                        <a:rPr lang="ru-RU" sz="105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393931,6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образовательных учреждений реализовавших мероприятие «Реализация мероприятий по модернизации школьных систем образования»</a:t>
                      </a:r>
                      <a:r>
                        <a:rPr lang="ru-RU" sz="105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132332,9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108758,7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 педагогических работников получивших  выплату ,</a:t>
                      </a:r>
                      <a:r>
                        <a:rPr lang="ru-RU" sz="105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70809,3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72830,9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72895,3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5681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учреждений реализовавших мероприятие «Капитальный ремонт и оснащение образовательных организаций, осуществляющих образовательную деятельность по образовательным программам дошкольного образования»,%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55716,1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20800824"/>
                  </a:ext>
                </a:extLst>
              </a:tr>
              <a:tr h="250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Охват детей возрасте   от 3- х до 7 лет дошкольным образованием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308453,7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308453,7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308453,7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199253280"/>
                  </a:ext>
                </a:extLst>
              </a:tr>
              <a:tr h="351819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численности обучающихся, которым предоставлена возможность получать услуги основного и среднего образования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614956,3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592114,1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611848,2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4020555488"/>
                  </a:ext>
                </a:extLst>
              </a:tr>
              <a:tr h="269071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детей, охваченных программами дополнительного образования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60310,5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60310,5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60310,5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3247286730"/>
                  </a:ext>
                </a:extLst>
              </a:tr>
              <a:tr h="538561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численности детей, имеющих медицинские показания для обучения по коррекционной программе, обучающихся в коррекционной школе – интернате  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11075,4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11075,4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11075,4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3346759111"/>
                  </a:ext>
                </a:extLst>
              </a:tr>
              <a:tr h="346574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образовательных учреждений, получивших методическую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информационную поддержку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198064,4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178048,3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155168,9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3972352711"/>
                  </a:ext>
                </a:extLst>
              </a:tr>
              <a:tr h="305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учащихся, охваченных всеми организованными формами отдыха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14287,4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14287,4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14287,4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3380232023"/>
                  </a:ext>
                </a:extLst>
              </a:tr>
              <a:tr h="162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Доля детей, получивших адресную социальную поддержку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900" marR="900" marT="9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100</a:t>
                      </a:r>
                      <a:endParaRPr lang="ru-RU" sz="1200" b="1" dirty="0"/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48644,9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49897,3</a:t>
                      </a: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49897,3</a:t>
                      </a:r>
                    </a:p>
                  </a:txBody>
                  <a:tcPr marL="5423" marR="5423" marT="5010" marB="0" anchor="ctr"/>
                </a:tc>
                <a:extLst>
                  <a:ext uri="{0D108BD9-81ED-4DB2-BD59-A6C34878D82A}">
                    <a16:rowId xmlns="" xmlns:a16="http://schemas.microsoft.com/office/drawing/2014/main" val="219626106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60" y="5557125"/>
            <a:ext cx="792088" cy="14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2505565" cy="144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5" y="332656"/>
            <a:ext cx="8229600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дорожный комплекс, энергосбережение и повышение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 в Промышленновском муниципальном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1327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8625" y="1261268"/>
            <a:ext cx="8316416" cy="193898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Создание условий для приведения жилищного фонда, коммунальной инфраструктуры и дорожного хозяйства в соответствие со стандартами качества, обеспечивающими комфортные условия проживания граждан. Продолжение процесса перевода экономики Промышленновского муниципального округа на энергосберегающий путь развития и снижение энергоемкости производства</a:t>
            </a:r>
            <a:r>
              <a:rPr lang="ru-RU" sz="1200" dirty="0"/>
              <a:t> </a:t>
            </a:r>
            <a:r>
              <a:rPr lang="ru-RU" sz="1200" dirty="0" smtClean="0"/>
              <a:t>коммунальных услуг.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Региональные проекты и комплексы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году: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/>
              <a:t>"Создание условий для обеспечения качества и доступности услуг жилищно-коммунального хозяйства для </a:t>
            </a:r>
            <a:r>
              <a:rPr lang="ru-RU" sz="1200" dirty="0" smtClean="0"/>
              <a:t>населения</a:t>
            </a:r>
            <a:r>
              <a:rPr lang="ru-RU" sz="1200" dirty="0"/>
              <a:t>" – 160 </a:t>
            </a:r>
            <a:r>
              <a:rPr lang="ru-RU" sz="1200" dirty="0" smtClean="0"/>
              <a:t>268,3 </a:t>
            </a:r>
            <a:r>
              <a:rPr lang="ru-RU" sz="1200" dirty="0"/>
              <a:t>тыс. </a:t>
            </a:r>
            <a:r>
              <a:rPr lang="ru-RU" sz="1200" dirty="0" err="1"/>
              <a:t>руб</a:t>
            </a:r>
            <a:r>
              <a:rPr lang="ru-RU" sz="1200" dirty="0" smtClean="0"/>
              <a:t>; Инициативное бюджетирование </a:t>
            </a:r>
            <a:r>
              <a:rPr lang="ru-RU" sz="1200" dirty="0"/>
              <a:t>«Твой Кузбасс - твоя инициатива</a:t>
            </a:r>
            <a:r>
              <a:rPr lang="ru-RU" sz="1200" dirty="0" smtClean="0"/>
              <a:t>» - 6 588,1 </a:t>
            </a:r>
            <a:r>
              <a:rPr lang="ru-RU" sz="1200" dirty="0"/>
              <a:t>тыс. </a:t>
            </a:r>
            <a:r>
              <a:rPr lang="ru-RU" sz="1200" dirty="0" err="1"/>
              <a:t>руб</a:t>
            </a:r>
            <a:r>
              <a:rPr lang="ru-RU" sz="1200" dirty="0" smtClean="0"/>
              <a:t>; </a:t>
            </a:r>
            <a:r>
              <a:rPr lang="ru-RU" sz="1200" dirty="0"/>
              <a:t>"Модернизация объектов коммунальной инфраструктуры и поддержка жилищно-коммунального хозяйства"  - </a:t>
            </a:r>
            <a:r>
              <a:rPr lang="ru-RU" sz="1200" dirty="0" smtClean="0"/>
              <a:t> 393 499,5 тыс</a:t>
            </a:r>
            <a:r>
              <a:rPr lang="ru-RU" sz="1200" dirty="0"/>
              <a:t>. </a:t>
            </a:r>
            <a:r>
              <a:rPr lang="ru-RU" sz="1200" dirty="0" smtClean="0"/>
              <a:t>руб.; </a:t>
            </a:r>
            <a:r>
              <a:rPr lang="ru-RU" sz="1200" dirty="0"/>
              <a:t>"Энергосбережение и повышение энергетической эффективности экономики" </a:t>
            </a:r>
            <a:r>
              <a:rPr lang="ru-RU" sz="1200" dirty="0" smtClean="0"/>
              <a:t>– 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ru-RU" sz="1200" dirty="0" smtClean="0"/>
              <a:t> 100,00 тыс</a:t>
            </a:r>
            <a:r>
              <a:rPr lang="ru-RU" sz="1200" dirty="0"/>
              <a:t>. </a:t>
            </a:r>
            <a:r>
              <a:rPr lang="ru-RU" sz="1200" dirty="0" smtClean="0"/>
              <a:t>руб.; Дорожное </a:t>
            </a:r>
            <a:r>
              <a:rPr lang="ru-RU" sz="1200" dirty="0"/>
              <a:t>хозяйство </a:t>
            </a:r>
            <a:r>
              <a:rPr lang="ru-RU" sz="1200" dirty="0" smtClean="0"/>
              <a:t>– </a:t>
            </a:r>
            <a:r>
              <a:rPr lang="en-US" sz="1200" dirty="0"/>
              <a:t> </a:t>
            </a:r>
            <a:r>
              <a:rPr lang="ru-RU" sz="1200" dirty="0" smtClean="0"/>
              <a:t>141 956,00 тыс</a:t>
            </a:r>
            <a:r>
              <a:rPr lang="ru-RU" sz="1200" dirty="0"/>
              <a:t>. </a:t>
            </a:r>
            <a:r>
              <a:rPr lang="ru-RU" sz="1200" dirty="0" smtClean="0"/>
              <a:t>руб.; Благоустройство </a:t>
            </a:r>
            <a:r>
              <a:rPr lang="ru-RU" sz="1200" dirty="0"/>
              <a:t>– </a:t>
            </a:r>
            <a:r>
              <a:rPr lang="en-US" sz="1200" dirty="0"/>
              <a:t> </a:t>
            </a:r>
            <a:r>
              <a:rPr lang="ru-RU" sz="1200" dirty="0" smtClean="0"/>
              <a:t>33 414,50 тыс. руб.     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8" y="3159644"/>
            <a:ext cx="2980279" cy="2235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67" y="3111773"/>
            <a:ext cx="1995095" cy="2992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287592"/>
            <a:ext cx="1979712" cy="14847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48" y="4707925"/>
            <a:ext cx="2111046" cy="2111046"/>
          </a:xfrm>
          <a:prstGeom prst="rect">
            <a:avLst/>
          </a:prstGeom>
        </p:spPr>
      </p:pic>
      <p:pic>
        <p:nvPicPr>
          <p:cNvPr id="6146" name="Picture 2" descr="C:\Users\Mariy\Desktop\бюджет\IMG_20221216_1056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94" y="4910207"/>
            <a:ext cx="2753183" cy="183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5" y="332656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«Жилищно-коммунальный и дорожный комплекс, энергосбережение и повышение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 в Промышленновском муниципальном округе»</a:t>
            </a: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93680"/>
              </p:ext>
            </p:extLst>
          </p:nvPr>
        </p:nvGraphicFramePr>
        <p:xfrm>
          <a:off x="62" y="1340768"/>
          <a:ext cx="8964426" cy="54063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57204"/>
                <a:gridCol w="658390"/>
                <a:gridCol w="564334"/>
                <a:gridCol w="544992"/>
                <a:gridCol w="865844"/>
                <a:gridCol w="846502"/>
                <a:gridCol w="827160"/>
              </a:tblGrid>
              <a:tr h="344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</a:tr>
              <a:tr h="389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</a:tr>
              <a:tr h="3972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жилищного фонда, обеспеченного отоплением,%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65,5 %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65,7 %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65,8 %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673 870,4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523 570,9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523 570,9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</a:tr>
              <a:tr h="344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жилищного фонда, обеспеченного водоснабжением/водоотведением, %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/36 %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74,1 %/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74,3 %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/36%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теплоснабжение,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37,7 %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37,7 %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37,7 %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горячее водоснабжение,%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холодное</a:t>
                      </a:r>
                      <a:r>
                        <a:rPr lang="ru-RU" sz="1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водоснабжение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   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45,8 %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45,8 %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45,8 %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водоотведение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44,1 %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44,1 %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44,1 %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</a:t>
                      </a:r>
                      <a:r>
                        <a:rPr lang="ru-RU" sz="1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тарифа за вывоз ЖБО,</a:t>
                      </a:r>
                      <a:r>
                        <a:rPr lang="ru-RU" sz="1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газоснабжение,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73 %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актуализация схем теплоснабжения, водоснабжения, водоотведения поселений Промышленновского муниципального округа , единиц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2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автомобильных дорог местного значения</a:t>
                      </a:r>
                      <a:r>
                        <a:rPr lang="ru-RU" sz="1100" u="none" strike="noStrike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тыс.кв.м.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7,8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61 856,00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61 856,0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61 856,00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7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Mariy\Desktop\бюджет\IMG_20221216_104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074">
            <a:off x="3166224" y="4760127"/>
            <a:ext cx="2955567" cy="19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ariy\Desktop\бюджет\IMG_20221216_112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15" y="2615607"/>
            <a:ext cx="2689085" cy="177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iy\Desktop\бюджет\IMG_20221216_114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060">
            <a:off x="-93715" y="2587278"/>
            <a:ext cx="2271824" cy="1703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80" y="10314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молодежной политики, спорта и туризма в Промышленновском муниципальном округе»</a:t>
            </a: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55" y="75688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024078"/>
            <a:ext cx="8496944" cy="161582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Цели муниципальной программы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творческой самореализации населения Промышленновского муниципального округа, повышение качества предоставляемых услуг в сфере культуры, подготовка и формирование спортивного резерва, популяризация массового спорта, повышение качества и результативности услуг учреждений культуры, содействие укреплению материально-технической базы учреждений культуры, совершенствование физкультурно-оздоровительной и спортивно-массовой работы среди всех категорий и возрастных групп населения муниципального округа. </a:t>
            </a:r>
          </a:p>
          <a:p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процессных мероприятий в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"Создание условий для развития деятельности муниципальных учреждений культуры"–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294 258,7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"Реализация государственной национальной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политики"  - 150,0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"Реализация государственной политики в сфере физической культуры и спорта"–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17 984,7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"Создание условий для улучшения материально - технической базы учреждений культуры и спорта"– 370,0 тыс. руб.</a:t>
            </a:r>
          </a:p>
        </p:txBody>
      </p:sp>
      <p:pic>
        <p:nvPicPr>
          <p:cNvPr id="7172" name="Picture 4" descr="C:\Users\Mariy\Desktop\бюджет\IMG_20221216_114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305">
            <a:off x="6223212" y="4874095"/>
            <a:ext cx="3068290" cy="1725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ariy\Desktop\бюджет\IMG_20221216_1135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84357"/>
            <a:ext cx="1961978" cy="2193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ariy\Desktop\бюджет\IMG_20221216_1046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946" flipH="1">
            <a:off x="171518" y="4722716"/>
            <a:ext cx="2845276" cy="18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ariy\Desktop\WhatsApp-Image-2021-05-29-at-15.49.21-2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33">
            <a:off x="3815087" y="3201064"/>
            <a:ext cx="26882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7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riy\Desktop\бюджет\IMG_20221216_11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40576"/>
            <a:ext cx="2354506" cy="1765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332656"/>
            <a:ext cx="8054417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молодежной политики, спорта и туризма в Промышленновском муниципальном округе»</a:t>
            </a: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6048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94966"/>
              </p:ext>
            </p:extLst>
          </p:nvPr>
        </p:nvGraphicFramePr>
        <p:xfrm>
          <a:off x="241040" y="2348880"/>
          <a:ext cx="8856984" cy="45780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93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9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6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46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87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529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14871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12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endParaRPr lang="en-US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endParaRPr lang="en-US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en-US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организаций культуры, единиц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1277,35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1333,02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1388,66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294 258,7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294 258,7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294 258,7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материально – технической базы учреждений культуры и спорта,%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370,0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370,0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370,0</a:t>
                      </a:r>
                    </a:p>
                  </a:txBody>
                  <a:tcPr marL="7868" marR="7868" marT="7260" marB="0" anchor="ctr"/>
                </a:tc>
                <a:extLst>
                  <a:ext uri="{0D108BD9-81ED-4DB2-BD59-A6C34878D82A}">
                    <a16:rowId xmlns="" xmlns:a16="http://schemas.microsoft.com/office/drawing/2014/main" val="2115010076"/>
                  </a:ext>
                </a:extLst>
              </a:tr>
              <a:tr h="475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граждан, систематически занимающихся физической культурой и спортом ,%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extLst>
                  <a:ext uri="{0D108BD9-81ED-4DB2-BD59-A6C34878D82A}">
                    <a16:rowId xmlns="" xmlns:a16="http://schemas.microsoft.com/office/drawing/2014/main" val="2416326171"/>
                  </a:ext>
                </a:extLst>
              </a:tr>
              <a:tr h="5805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Гармонизация национальных и межнациональных (межэтнических) отношений, сохранение и поддержка этнокультурного и языкового многообразия Российской Федерации, традиционных российских духовно-нравственных ценностей как основы российского общества и доведение уровня доли проведенных информационных кампаний, направленных на укрепление межнационального и межконфессионального согласия от общего числа проведенных информационных кампаний (увеличение уровня общероссийской гражданской идентичности),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7868" marR="7868" marT="726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194" name="Picture 2" descr="C:\Users\Mariy\Desktop\бюджет\IMG_20221216_105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05" y="969633"/>
            <a:ext cx="2088232" cy="156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5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4844"/>
            <a:ext cx="7992888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жизнедеятельности населения и предприятий в Промышленновском муниципальном округе»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14" y="313589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5464" y="1305569"/>
            <a:ext cx="8640960" cy="1569656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1200" dirty="0" smtClean="0"/>
              <a:t>Обеспечение условий в сфере защиты населения и территории Промышленновского муниципального округа от потенциальных природных, техногенных рисков. Выполнение мероприятий по безопасности жизнедеятельности населения Промышленновского муниципального округа и снижение последствий при  возникновении и (или) угрозе возникновения чрезвычайных ситуаций природного и техногенного характера.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Комплекс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году: </a:t>
            </a:r>
            <a:r>
              <a:rPr lang="ru-RU" sz="1200" dirty="0"/>
              <a:t>Содержание системы по предупреждению и ликвидации чрезвычайных ситуаций и стихийных бедствий </a:t>
            </a:r>
            <a:r>
              <a:rPr lang="ru-RU" sz="1200" dirty="0" smtClean="0"/>
              <a:t>–</a:t>
            </a:r>
            <a:r>
              <a:rPr lang="en-US" sz="1200" dirty="0" smtClean="0"/>
              <a:t>  </a:t>
            </a:r>
            <a:r>
              <a:rPr lang="ru-RU" sz="1200" dirty="0" smtClean="0"/>
              <a:t>9 266,0 тыс</a:t>
            </a:r>
            <a:r>
              <a:rPr lang="ru-RU" sz="1200" dirty="0"/>
              <a:t>. руб. </a:t>
            </a:r>
            <a:r>
              <a:rPr lang="ru-RU" sz="1200" dirty="0" smtClean="0"/>
              <a:t>Профилактика наркомании, правонарушений и безопасности дорожного движения –</a:t>
            </a:r>
            <a:r>
              <a:rPr lang="en-US" sz="1200" dirty="0" smtClean="0"/>
              <a:t>   </a:t>
            </a:r>
            <a:r>
              <a:rPr lang="ru-RU" sz="1200" dirty="0" smtClean="0"/>
              <a:t>366,0</a:t>
            </a:r>
            <a:r>
              <a:rPr lang="en-US" sz="1200" dirty="0" smtClean="0"/>
              <a:t> </a:t>
            </a:r>
            <a:r>
              <a:rPr lang="ru-RU" sz="1200" dirty="0" smtClean="0"/>
              <a:t>тыс</a:t>
            </a:r>
            <a:r>
              <a:rPr lang="ru-RU" sz="1200" dirty="0"/>
              <a:t>. </a:t>
            </a:r>
            <a:r>
              <a:rPr lang="ru-RU" sz="1200" dirty="0" smtClean="0"/>
              <a:t>руб. Обеспечение и организация мероприятий по профилактики терроризма и экстремизма –</a:t>
            </a:r>
            <a:r>
              <a:rPr lang="en-US" sz="1200" dirty="0" smtClean="0"/>
              <a:t>    </a:t>
            </a:r>
            <a:r>
              <a:rPr lang="ru-RU" sz="1200" dirty="0" smtClean="0"/>
              <a:t>54,0 тыс</a:t>
            </a:r>
            <a:r>
              <a:rPr lang="ru-RU" sz="1200" dirty="0"/>
              <a:t>. </a:t>
            </a:r>
            <a:r>
              <a:rPr lang="ru-RU" sz="1200" dirty="0" smtClean="0"/>
              <a:t>руб</a:t>
            </a:r>
            <a:r>
              <a:rPr lang="ru-RU" sz="1200" dirty="0"/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13247"/>
              </p:ext>
            </p:extLst>
          </p:nvPr>
        </p:nvGraphicFramePr>
        <p:xfrm>
          <a:off x="35497" y="4149079"/>
          <a:ext cx="8940927" cy="259228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17579"/>
                <a:gridCol w="636065"/>
                <a:gridCol w="545198"/>
                <a:gridCol w="545198"/>
                <a:gridCol w="908664"/>
                <a:gridCol w="914107"/>
                <a:gridCol w="874116"/>
              </a:tblGrid>
              <a:tr h="3860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 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</a:tr>
              <a:tr h="426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Скорость реагирования на ЧС, 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9631,0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9259,0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9259,0</a:t>
                      </a:r>
                    </a:p>
                  </a:txBody>
                  <a:tcPr marL="68580" marR="68580" marT="0" marB="0" anchor="ctr"/>
                </a:tc>
              </a:tr>
              <a:tr h="363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граждан после отбытия наказания в местах лишения свободы, получивших материальную помощь,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 marL="7346" marR="7346" marT="6780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 marL="7346" marR="7346" marT="6780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 marL="7346" marR="7346" marT="6780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проведенных мероприятий с детьми и подростками  по воспитанию здорового образа жизни,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 marL="7346" marR="7346" marT="678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 marL="7346" marR="7346" marT="678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 marL="7346" marR="7346" marT="678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несовершеннолетних детей, состоящих на учете в подразделении по делам несовершеннолетних, отдохнувших в детских оздоровительных лагерях,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7346" marR="7346" marT="678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 marL="7346" marR="7346" marT="678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 marL="7346" marR="7346" marT="678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 marL="7346" marR="7346" marT="678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6" name="Picture 2" descr="C:\Users\pk3092\Downloads\photo_5339397317284532114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08920"/>
            <a:ext cx="237626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k3092\Downloads\6103dec2a24f5fbaa81dcff32332ee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233975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pk3092\Downloads\pozhar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780928"/>
            <a:ext cx="212372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4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y\Desktop\бюджет\IMG_20221216_104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13284"/>
            <a:ext cx="1840237" cy="1035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16" y="-3669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"Жилье и социальная инфраструктура  Промышленновского муниципального округа"</a:t>
            </a: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5" y="19157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830" y="836712"/>
            <a:ext cx="8728149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/>
              <a:t>Предоставление жилых помещений социальным категориям, установленных законодательством Кемеровской области – </a:t>
            </a:r>
            <a:r>
              <a:rPr lang="ru-RU" sz="1200" dirty="0" smtClean="0"/>
              <a:t>Кузбасса, ведение </a:t>
            </a:r>
            <a:r>
              <a:rPr lang="ru-RU" sz="1200" dirty="0"/>
              <a:t>градостроительной политики на территории Промышленновского муниципального округа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Комплексы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году: </a:t>
            </a:r>
            <a:r>
              <a:rPr lang="ru-RU" sz="1200" dirty="0"/>
              <a:t> "Развитие градостроительной деятельности" </a:t>
            </a:r>
            <a:r>
              <a:rPr lang="ru-RU" sz="1200" dirty="0" smtClean="0"/>
              <a:t>– 200,0 тыс. руб. 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30847"/>
              </p:ext>
            </p:extLst>
          </p:nvPr>
        </p:nvGraphicFramePr>
        <p:xfrm>
          <a:off x="158654" y="2255641"/>
          <a:ext cx="8821014" cy="34882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28739"/>
                <a:gridCol w="558970"/>
                <a:gridCol w="558970"/>
                <a:gridCol w="652131"/>
                <a:gridCol w="838455"/>
                <a:gridCol w="838455"/>
                <a:gridCol w="745294"/>
              </a:tblGrid>
              <a:tr h="350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35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</a:tr>
              <a:tr h="293019">
                <a:tc>
                  <a:txBody>
                    <a:bodyPr/>
                    <a:lstStyle/>
                    <a:p>
                      <a:pPr marL="0" marR="0" indent="0" algn="l" defTabSz="9143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 получивших жилые помещения по договорам социального найма.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7599,2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7599,2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</a:tr>
              <a:tr h="257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выделенных элементов планировочной структуры, установленных границ земельных участков, установленных границ зон планируемого размещения объектов капитального строительств, в целях обеспечения устойчивого развития территорий, в результате подготовки документации по планировке территории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46" marR="7346" marT="6780" marB="0" anchor="ctr"/>
                </a:tc>
              </a:tr>
              <a:tr h="257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территориальных зон сведения о границах, которых внесены в Единый государственный реестр недвижимости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образование, обеспеченное правилами землепользования и застройки, в целях градостроительного зонирования территорий для строительства</a:t>
                      </a: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образование, обеспеченное </a:t>
                      </a:r>
                    </a:p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генеральным планом, в целях развития территорий для строительства, установления границ населенных пунктов</a:t>
                      </a: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схемы размещения рекламных конструкций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образование, обеспеченное нормативами градостроительного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проектирования, в целях разработки документации по планировке территорий, генерального план и правил землепользования и застройки округа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9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9" y="2122847"/>
            <a:ext cx="2699792" cy="194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2060848"/>
            <a:ext cx="3707904" cy="188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89" y="188640"/>
            <a:ext cx="7713454" cy="922712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"Кадровая политика Промышленновского муниципального округа"</a:t>
            </a: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11352"/>
            <a:ext cx="8640960" cy="1015659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Привлечение, закрепление и продвижение высококлассных, </a:t>
            </a:r>
            <a:r>
              <a:rPr lang="ru-RU" sz="1200" dirty="0" err="1" smtClean="0"/>
              <a:t>инновационно</a:t>
            </a:r>
            <a:r>
              <a:rPr lang="ru-RU" sz="1200" dirty="0" smtClean="0"/>
              <a:t>-ориентированных  профессиональных кадров в Промышленновском муниципальном округе.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Комплекс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году:  </a:t>
            </a:r>
            <a:r>
              <a:rPr lang="ru-RU" sz="1200" dirty="0"/>
              <a:t>"Привлечение молодых специалистов к трудоустройству в учреждениях образования и культуры Промышленновского муниципального округа"  </a:t>
            </a:r>
            <a:r>
              <a:rPr lang="ru-RU" sz="1200" dirty="0" smtClean="0"/>
              <a:t>-  55,0 тыс. руб.; </a:t>
            </a:r>
            <a:r>
              <a:rPr lang="ru-RU" sz="1200" dirty="0"/>
              <a:t>"Повышение квалификации муниципальных служащих Промышленновского муниципального округа"– </a:t>
            </a:r>
            <a:r>
              <a:rPr lang="ru-RU" sz="1200" dirty="0" smtClean="0"/>
              <a:t>70,0 тыс. руб.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02746"/>
              </p:ext>
            </p:extLst>
          </p:nvPr>
        </p:nvGraphicFramePr>
        <p:xfrm>
          <a:off x="316788" y="4065959"/>
          <a:ext cx="8503684" cy="23153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63762"/>
                <a:gridCol w="633342"/>
                <a:gridCol w="638631"/>
                <a:gridCol w="684581"/>
                <a:gridCol w="816678"/>
                <a:gridCol w="800011"/>
                <a:gridCol w="866679"/>
              </a:tblGrid>
              <a:tr h="420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</a:p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845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1" marR="6781" marT="67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</a:tr>
              <a:tr h="674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специалистов, привлеченных на работу в учреждения бюджетной сферы,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</a:tr>
              <a:tr h="674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специалистов, повысивших свою профессиональную  квалификацию,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653744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868" y="1484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Промышленновского муниципального округа»     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8237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6992" y="859508"/>
            <a:ext cx="8640960" cy="1569656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/>
              <a:t>Обеспечение стабильных экономических условий за счет соблюдения долгосрочных принципов устойчивости и сбалансированности бюджета. Сохранение соотношения муниципального долга Промышленновского муниципального округа по отношению к общему годовому объему доходов бюджета без учета объема безвозмездных поступлений на уровне, не превышающем 50 </a:t>
            </a:r>
            <a:r>
              <a:rPr lang="ru-RU" sz="1200" dirty="0" smtClean="0"/>
              <a:t>процентов</a:t>
            </a:r>
            <a:r>
              <a:rPr lang="ru-RU" sz="1200" dirty="0"/>
              <a:t>. Увеличение к 2028 году доли граждан, принимающих участие в региональном мониторинговом мероприятии, со средним и высоким уровнем финансовой грамотности до 76 </a:t>
            </a:r>
            <a:r>
              <a:rPr lang="ru-RU" sz="1200" dirty="0" smtClean="0"/>
              <a:t>процентов.</a:t>
            </a:r>
            <a:endParaRPr lang="ru-RU" sz="1200" dirty="0"/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Комплекс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году: </a:t>
            </a:r>
            <a:r>
              <a:rPr lang="ru-RU" sz="1200" dirty="0" smtClean="0"/>
              <a:t> Обеспечение сбалансированности устойчивости бюджетной системы Промышленновского муниципального округа  – </a:t>
            </a:r>
            <a:r>
              <a:rPr lang="en-US" sz="1200" dirty="0" smtClean="0"/>
              <a:t>30,0</a:t>
            </a:r>
            <a:r>
              <a:rPr lang="ru-RU" sz="1200" dirty="0" smtClean="0"/>
              <a:t>  тыс. руб.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17241"/>
              </p:ext>
            </p:extLst>
          </p:nvPr>
        </p:nvGraphicFramePr>
        <p:xfrm>
          <a:off x="251520" y="2429164"/>
          <a:ext cx="8640962" cy="43411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22543"/>
                <a:gridCol w="670769"/>
                <a:gridCol w="766593"/>
                <a:gridCol w="766593"/>
                <a:gridCol w="569965"/>
                <a:gridCol w="494821"/>
                <a:gridCol w="649678"/>
              </a:tblGrid>
              <a:tr h="5195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</a:tr>
              <a:tr h="76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Отношение дефицита бюджета Промышленновского муниципального округа (с учетом установленных законодательством Российской Федерации исключений) к доходам без учета объема безвозмездных поступлений</a:t>
                      </a:r>
                      <a:r>
                        <a:rPr lang="en-US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</a:t>
                      </a:r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Промышленновского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доходам без учета объема безвозмездных поступлений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&lt;=5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&lt;=5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&lt;=5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30,0</a:t>
                      </a:r>
                      <a:endParaRPr lang="ru-RU" sz="1050" dirty="0"/>
                    </a:p>
                  </a:txBody>
                  <a:tcPr marL="5200" marR="5200" marT="4800" marB="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30,0</a:t>
                      </a:r>
                      <a:endParaRPr lang="ru-RU" sz="1050" dirty="0"/>
                    </a:p>
                  </a:txBody>
                  <a:tcPr marL="5200" marR="5200" marT="4800" marB="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30,0</a:t>
                      </a:r>
                      <a:endParaRPr lang="ru-RU" sz="1050" dirty="0"/>
                    </a:p>
                  </a:txBody>
                  <a:tcPr marL="5200" marR="5200" marT="4800" marB="0" anchor="ctr"/>
                </a:tc>
              </a:tr>
              <a:tr h="621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муниципального долга Промышленновского муниципального округа по отношению к общему годовому объему доходов бюджета без учета объема безвозмездных поступлений,  (с учетом установленных законодательством Российской Федерации исключений)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&lt;=5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&lt;=50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&lt;=50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(принимающих участие в региональном мониторинговом мероприятии) со средним и высоким уровнем финансовой грамотности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объема налоговых и неналоговых доходов бюджета Промышленновского муниципального округа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&gt;=</a:t>
                      </a:r>
                      <a:r>
                        <a:rPr lang="en-US" sz="105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&gt;=100</a:t>
                      </a:r>
                    </a:p>
                    <a:p>
                      <a:pPr algn="ctr" fontAlgn="ctr"/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&gt;=100</a:t>
                      </a:r>
                    </a:p>
                    <a:p>
                      <a:pPr algn="ctr" fontAlgn="ctr"/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главных     администраторов    средств     бюджета     Промышленновского муниципального округа оценкой качества финансового менеджмента, в том числе повышения эффективности бюджетных расходов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0" marR="52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0" marR="52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0" marR="52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расходов на обслуживание муниципального долга Промышленновского муниципального округа по данным отчета об исполнении бюджета округа за отчетный финансовый год к объему расходов бюджета округа,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&lt;=5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&lt;=5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&lt;=5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7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y\Desktop\бюджет\IMG_20221216_113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45622"/>
            <a:ext cx="2973958" cy="199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2348880"/>
            <a:ext cx="2843808" cy="189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"Эффективная власть Промышленновского муниципального округа"</a:t>
            </a: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174" y="980728"/>
            <a:ext cx="8640960" cy="1200325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Устойчивый рост денежных доходов населения, рост реального   	  	     потребления материальных благ, обеспечение выполнения социальных гарантий, улучшение условий жизни населения округа, оптимизация работы жилищно-коммунального комплекса округа, улучшение условий безопасной жизнедеятельности, повышение способности муниципального образования к саморазвитию и прогрессу.  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Комплексы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году: </a:t>
            </a:r>
            <a:r>
              <a:rPr lang="ru-RU" sz="1200" dirty="0"/>
              <a:t>" Обеспечение деятельности органов местного </a:t>
            </a:r>
            <a:r>
              <a:rPr lang="ru-RU" sz="1200" dirty="0" smtClean="0"/>
              <a:t>самоуправления"-171 660,2 </a:t>
            </a:r>
            <a:r>
              <a:rPr lang="ru-RU" sz="1200" dirty="0" err="1" smtClean="0"/>
              <a:t>тыс.руб</a:t>
            </a:r>
            <a:r>
              <a:rPr lang="ru-RU" sz="1200" dirty="0"/>
              <a:t>.; "Проведение приемов и </a:t>
            </a:r>
            <a:r>
              <a:rPr lang="ru-RU" sz="1200" dirty="0" smtClean="0"/>
              <a:t>мероприятий" -920,0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51912"/>
              </p:ext>
            </p:extLst>
          </p:nvPr>
        </p:nvGraphicFramePr>
        <p:xfrm>
          <a:off x="202661" y="4509120"/>
          <a:ext cx="8723986" cy="19849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18124"/>
                <a:gridCol w="651901"/>
                <a:gridCol w="651901"/>
                <a:gridCol w="703363"/>
                <a:gridCol w="799583"/>
                <a:gridCol w="799583"/>
                <a:gridCol w="899531"/>
              </a:tblGrid>
              <a:tr h="3699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21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1" marR="6781" marT="67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</a:tr>
              <a:tr h="51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поступления денежных средств по результатам работы комиссии по делам несовершеннолетних и защите их прав,%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39371" marR="39371" marT="64770" marB="647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39371" marR="39371" marT="64770" marB="647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39371" marR="39371" marT="64770" marB="647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172580,2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172538,5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172538,5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</a:tr>
              <a:tr h="194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среднедушевого дохода населения,%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среднемесячной номинальной заработной платы,%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300" b="0" strike="noStrike" spc="-1" dirty="0">
                          <a:latin typeface="XO Oriel"/>
                        </a:rPr>
                        <a:t>&gt;=3</a:t>
                      </a:r>
                    </a:p>
                  </a:txBody>
                  <a:tcPr marL="7200" marR="7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b="0" strike="noStrike" spc="-1" dirty="0">
                          <a:latin typeface="XO Oriel"/>
                        </a:rPr>
                        <a:t>&gt;=4</a:t>
                      </a:r>
                    </a:p>
                  </a:txBody>
                  <a:tcPr marL="7200" marR="7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b="0" strike="noStrike" spc="-1" dirty="0">
                          <a:latin typeface="XO Oriel"/>
                        </a:rPr>
                        <a:t>&gt;=5</a:t>
                      </a:r>
                    </a:p>
                  </a:txBody>
                  <a:tcPr marL="7200" marR="72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5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2480" y="116632"/>
            <a:ext cx="763613" cy="781484"/>
          </a:xfrm>
          <a:prstGeom prst="roundRect">
            <a:avLst>
              <a:gd name="adj" fmla="val 10000"/>
            </a:avLst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06232"/>
              </p:ext>
            </p:extLst>
          </p:nvPr>
        </p:nvGraphicFramePr>
        <p:xfrm>
          <a:off x="276871" y="1556792"/>
          <a:ext cx="8615609" cy="51071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01351"/>
                <a:gridCol w="988317"/>
                <a:gridCol w="1141063"/>
                <a:gridCol w="1014092"/>
                <a:gridCol w="1056694"/>
                <a:gridCol w="1014092"/>
              </a:tblGrid>
              <a:tr h="60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Оценка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</a:tr>
              <a:tr h="56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Объем инвестиций в основной капитал, млн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5167,9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5779,5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6177,0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6348,7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6367,0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</a:tr>
              <a:tr h="56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Производство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сельскохозяйственной продукции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8743,0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9314,0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9871,0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10455,0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11090,5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</a:tr>
              <a:tr h="31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Оборот розничной торговли, 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5318,9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5888,0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6302,4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6683,7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7116,2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Оборот общественного питания, 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>
                          <a:latin typeface="Times New Roman"/>
                        </a:rPr>
                        <a:t>291,0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40320" marR="403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Times New Roman"/>
                        </a:rPr>
                        <a:t>352,0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Times New Roman"/>
                        </a:rPr>
                        <a:t>376,6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Times New Roman"/>
                        </a:rPr>
                        <a:t>403,0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Times New Roman"/>
                        </a:rPr>
                        <a:t>423,2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Объем реализации платных услуг, 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1868,9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40320" marR="403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2089,6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2238,2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2353,2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2488,2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Ввод в действие жилых домов, тыс. кв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 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7,6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8,0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8,0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8,0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8,0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Среднемесячная заработная плата, тыс.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55875,0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40320" marR="403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60829,0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64445,0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66321,0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67721,0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официальной безработицы,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0,5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40320" marR="403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0,5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0,4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0,4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0,4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</a:tr>
              <a:tr h="843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Индекс потребительских цен, к соответствующему периоду предыдущего года (%)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latin typeface="Times New Roman"/>
                        </a:rPr>
                        <a:t>109,6</a:t>
                      </a:r>
                      <a:endParaRPr lang="ru-RU" sz="2000" b="0" strike="noStrike" spc="-1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109,3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105,2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105,2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latin typeface="Times New Roman"/>
                        </a:rPr>
                        <a:t>105,2</a:t>
                      </a:r>
                      <a:endParaRPr lang="ru-RU" sz="2000" b="0" strike="noStrike" spc="-1" dirty="0">
                        <a:latin typeface="XO Oriel"/>
                      </a:endParaRPr>
                    </a:p>
                  </a:txBody>
                  <a:tcPr marL="50040" marR="50040" anchor="ctr"/>
                </a:tc>
              </a:tr>
            </a:tbl>
          </a:graphicData>
        </a:graphic>
      </p:graphicFrame>
      <p:sp>
        <p:nvSpPr>
          <p:cNvPr id="16" name="Заголовок 9"/>
          <p:cNvSpPr>
            <a:spLocks noGrp="1"/>
          </p:cNvSpPr>
          <p:nvPr>
            <p:ph type="title"/>
          </p:nvPr>
        </p:nvSpPr>
        <p:spPr>
          <a:xfrm>
            <a:off x="655986" y="12090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Основные показатели развития экономики </a:t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Промышленновского муниципального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округа.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"Формирование современной городской среды Промышленновского муниципального округа"</a:t>
            </a: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42" y="13905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88108"/>
            <a:ext cx="9036496" cy="193898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ru-RU" sz="1200" dirty="0"/>
              <a:t>Создание наиболее благоприятных и комфортных условий жизнедеятельности </a:t>
            </a:r>
            <a:r>
              <a:rPr lang="ru-RU" sz="1200" dirty="0" smtClean="0"/>
              <a:t>населения. </a:t>
            </a:r>
            <a:r>
              <a:rPr lang="ru-RU" sz="1200" dirty="0"/>
              <a:t>П</a:t>
            </a:r>
            <a:r>
              <a:rPr lang="ru-RU" sz="1200" dirty="0" smtClean="0"/>
              <a:t>овышение </a:t>
            </a:r>
            <a:r>
              <a:rPr lang="ru-RU" sz="1200" dirty="0"/>
              <a:t>качества и комфорта городской среды на территории Промышленновского муниципального </a:t>
            </a:r>
            <a:r>
              <a:rPr lang="ru-RU" sz="1200" dirty="0" smtClean="0"/>
              <a:t>округа. </a:t>
            </a:r>
            <a:r>
              <a:rPr lang="ru-RU" sz="1200" dirty="0"/>
              <a:t>Р</a:t>
            </a:r>
            <a:r>
              <a:rPr lang="ru-RU" sz="1200" dirty="0" smtClean="0"/>
              <a:t>еализация </a:t>
            </a:r>
            <a:r>
              <a:rPr lang="ru-RU" sz="1200" dirty="0"/>
              <a:t>участия общественности, граждан, заинтересованных лиц в муниципальной программе для совместного определения развития территории, выявления истинных проблем и потребностей </a:t>
            </a:r>
            <a:r>
              <a:rPr lang="ru-RU" sz="1200" dirty="0" smtClean="0"/>
              <a:t>людей. </a:t>
            </a:r>
            <a:r>
              <a:rPr lang="ru-RU" sz="1200" dirty="0"/>
              <a:t>П</a:t>
            </a:r>
            <a:r>
              <a:rPr lang="ru-RU" sz="1200" dirty="0" smtClean="0"/>
              <a:t>овышение </a:t>
            </a:r>
            <a:r>
              <a:rPr lang="ru-RU" sz="1200" dirty="0"/>
              <a:t>качеств современной городской </a:t>
            </a:r>
            <a:r>
              <a:rPr lang="ru-RU" sz="1200" dirty="0" smtClean="0"/>
              <a:t>среды. </a:t>
            </a:r>
            <a:r>
              <a:rPr lang="ru-RU" sz="1200" dirty="0"/>
              <a:t>С</a:t>
            </a:r>
            <a:r>
              <a:rPr lang="ru-RU" sz="1200" dirty="0" smtClean="0"/>
              <a:t>овершенствования </a:t>
            </a:r>
            <a:r>
              <a:rPr lang="ru-RU" sz="1200" dirty="0"/>
              <a:t>уровня и организация благоустройства дворовых территории многоквартирных домов </a:t>
            </a:r>
            <a:r>
              <a:rPr lang="ru-RU" sz="1200" dirty="0" smtClean="0"/>
              <a:t>для </a:t>
            </a:r>
            <a:r>
              <a:rPr lang="ru-RU" sz="1200" dirty="0"/>
              <a:t>повышения комфортности проживания граждан в условиях сложившейся </a:t>
            </a:r>
            <a:r>
              <a:rPr lang="ru-RU" sz="1200" dirty="0" smtClean="0"/>
              <a:t>застройки. </a:t>
            </a:r>
            <a:r>
              <a:rPr lang="ru-RU" sz="1200" dirty="0"/>
              <a:t>Б</a:t>
            </a:r>
            <a:r>
              <a:rPr lang="ru-RU" sz="1200" dirty="0" smtClean="0"/>
              <a:t>лагоустройство </a:t>
            </a:r>
            <a:r>
              <a:rPr lang="ru-RU" sz="1200" dirty="0"/>
              <a:t>дворовых территорий Промышленновского муниципального </a:t>
            </a:r>
            <a:r>
              <a:rPr lang="ru-RU" sz="1200" dirty="0" smtClean="0"/>
              <a:t>округа. </a:t>
            </a:r>
            <a:r>
              <a:rPr lang="ru-RU" sz="1200" dirty="0"/>
              <a:t>Р</a:t>
            </a:r>
            <a:r>
              <a:rPr lang="ru-RU" sz="1200" dirty="0" smtClean="0"/>
              <a:t>азвитие </a:t>
            </a:r>
            <a:r>
              <a:rPr lang="ru-RU" sz="1200" dirty="0"/>
              <a:t>общественных территорий муниципального </a:t>
            </a:r>
            <a:r>
              <a:rPr lang="ru-RU" sz="1200" dirty="0" smtClean="0"/>
              <a:t>округа.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Региональные проекты и комплексы процессных мероприятий в 202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году: </a:t>
            </a:r>
            <a:r>
              <a:rPr lang="ru-RU" sz="1200" dirty="0"/>
              <a:t>Региональный проект "Формирование комфортной городской </a:t>
            </a:r>
            <a:r>
              <a:rPr lang="ru-RU" sz="1200" dirty="0" smtClean="0"/>
              <a:t>среды" – 8 879,8 тыс. </a:t>
            </a:r>
            <a:r>
              <a:rPr lang="ru-RU" sz="1200" dirty="0"/>
              <a:t>руб.; "Содействие развитию современного благоустройства Промышленновского муниципального </a:t>
            </a:r>
            <a:r>
              <a:rPr lang="ru-RU" sz="1200" dirty="0" smtClean="0"/>
              <a:t>округа" – 1 233,6 тыс. руб. 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3366"/>
              </p:ext>
            </p:extLst>
          </p:nvPr>
        </p:nvGraphicFramePr>
        <p:xfrm>
          <a:off x="210642" y="3140969"/>
          <a:ext cx="8825856" cy="208494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31364"/>
                <a:gridCol w="755081"/>
                <a:gridCol w="715905"/>
                <a:gridCol w="638251"/>
                <a:gridCol w="894896"/>
                <a:gridCol w="894896"/>
                <a:gridCol w="795463"/>
              </a:tblGrid>
              <a:tr h="3688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</a:p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075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1" marR="6781" marT="67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</a:tr>
              <a:tr h="39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территорий, </a:t>
                      </a:r>
                      <a:r>
                        <a:rPr lang="ru-RU" sz="1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10113,4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9852,7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9946,4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</a:tr>
              <a:tr h="787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территорий, </a:t>
                      </a:r>
                      <a:r>
                        <a:rPr lang="ru-RU" sz="1400" b="0" i="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459" y="3861048"/>
            <a:ext cx="7722859" cy="258531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Контактная информация: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Начальник  финансового управления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Промышленновского муниципального округа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Овсянникова Ирина Алексеевна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График работы с 8-30 до 17-30, перерыв с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-00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00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Адрес:  652380, Кемеровская область,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пгт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Промышленная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Коммунистическая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23а,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каб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119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Телефон  (8 38442)  7-44-14,  Факс:  7-46-83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Электронная почта:   </a:t>
            </a:r>
            <a:r>
              <a:rPr lang="en-US" u="sng" dirty="0" err="1">
                <a:solidFill>
                  <a:schemeClr val="accent3">
                    <a:lumMod val="50000"/>
                  </a:schemeClr>
                </a:solidFill>
                <a:hlinkClick r:id="rId2"/>
              </a:rPr>
              <a:t>prmrf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@</a:t>
            </a:r>
            <a:r>
              <a:rPr lang="en-US" u="sng" dirty="0" err="1">
                <a:solidFill>
                  <a:schemeClr val="accent3">
                    <a:lumMod val="50000"/>
                  </a:schemeClr>
                </a:solidFill>
                <a:hlinkClick r:id="rId2"/>
              </a:rPr>
              <a:t>ofukem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ru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33" y="204781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12729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Спасибо </a:t>
            </a:r>
          </a:p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за внимание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Среднемесячная заработная плата, тыс. руб.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631299" cy="3119686"/>
          </a:xfrm>
          <a:prstGeom prst="rect">
            <a:avLst/>
          </a:prstGeom>
        </p:spPr>
      </p:pic>
      <p:pic>
        <p:nvPicPr>
          <p:cNvPr id="8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01361425"/>
              </p:ext>
            </p:extLst>
          </p:nvPr>
        </p:nvGraphicFramePr>
        <p:xfrm>
          <a:off x="297425" y="1844824"/>
          <a:ext cx="69127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23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728" y="238712"/>
            <a:ext cx="8363272" cy="1143000"/>
          </a:xfrm>
        </p:spPr>
        <p:txBody>
          <a:bodyPr>
            <a:noAutofit/>
          </a:bodyPr>
          <a:lstStyle/>
          <a:p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    Индекс потребительских цен, к соответствующему периоду предыдущего года (%)</a:t>
            </a:r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  <a:cs typeface="Times New Roman"/>
              </a:rPr>
              <a:t>.</a:t>
            </a:r>
            <a:endParaRPr lang="ru-RU" sz="25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01008"/>
            <a:ext cx="321297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83556050"/>
              </p:ext>
            </p:extLst>
          </p:nvPr>
        </p:nvGraphicFramePr>
        <p:xfrm>
          <a:off x="251520" y="1628800"/>
          <a:ext cx="67687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Уровень официальной безработицы, %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12182"/>
            <a:ext cx="3932457" cy="245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31485761"/>
              </p:ext>
            </p:extLst>
          </p:nvPr>
        </p:nvGraphicFramePr>
        <p:xfrm>
          <a:off x="251520" y="1628800"/>
          <a:ext cx="65527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Этапы бюджетного процесса.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2480" y="116632"/>
            <a:ext cx="763613" cy="781484"/>
          </a:xfrm>
          <a:prstGeom prst="roundRect">
            <a:avLst>
              <a:gd name="adj" fmla="val 10000"/>
            </a:avLst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604225" y="3078528"/>
            <a:ext cx="4307509" cy="1754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200" b="1" dirty="0"/>
              <a:t>Бюджет составляется на основе</a:t>
            </a:r>
          </a:p>
          <a:p>
            <a:pPr algn="ctr"/>
            <a:r>
              <a:rPr lang="ru-RU" sz="1200" dirty="0"/>
              <a:t>1.Областного закона «Об областном бюджете на </a:t>
            </a:r>
            <a:r>
              <a:rPr lang="ru-RU" sz="1200" dirty="0" smtClean="0"/>
              <a:t>202</a:t>
            </a:r>
            <a:r>
              <a:rPr lang="ru-RU" sz="1200" dirty="0"/>
              <a:t>6</a:t>
            </a:r>
            <a:r>
              <a:rPr lang="ru-RU" sz="1200" dirty="0" smtClean="0"/>
              <a:t> </a:t>
            </a:r>
            <a:endParaRPr lang="ru-RU" sz="1200" dirty="0"/>
          </a:p>
          <a:p>
            <a:pPr algn="ctr"/>
            <a:r>
              <a:rPr lang="ru-RU" sz="1200" dirty="0"/>
              <a:t>год и на плановый период </a:t>
            </a:r>
            <a:r>
              <a:rPr lang="ru-RU" sz="1200" dirty="0" smtClean="0"/>
              <a:t>202</a:t>
            </a:r>
            <a:r>
              <a:rPr lang="ru-RU" sz="1200" dirty="0"/>
              <a:t>7</a:t>
            </a:r>
            <a:r>
              <a:rPr lang="ru-RU" sz="1200" dirty="0" smtClean="0"/>
              <a:t> </a:t>
            </a:r>
            <a:r>
              <a:rPr lang="ru-RU" sz="1200" dirty="0"/>
              <a:t>и </a:t>
            </a:r>
            <a:r>
              <a:rPr lang="ru-RU" sz="1200" dirty="0" smtClean="0"/>
              <a:t>202</a:t>
            </a:r>
            <a:r>
              <a:rPr lang="ru-RU" sz="1200" dirty="0"/>
              <a:t>8</a:t>
            </a:r>
            <a:r>
              <a:rPr lang="ru-RU" sz="1200" dirty="0" smtClean="0"/>
              <a:t> </a:t>
            </a:r>
            <a:r>
              <a:rPr lang="ru-RU" sz="1200" dirty="0"/>
              <a:t>годов»</a:t>
            </a:r>
          </a:p>
          <a:p>
            <a:pPr algn="ctr"/>
            <a:r>
              <a:rPr lang="ru-RU" sz="1200" dirty="0"/>
              <a:t>2. Прогноза социально-экономического развития Промышленновского муниципального </a:t>
            </a:r>
            <a:r>
              <a:rPr lang="ru-RU" sz="1200" dirty="0" smtClean="0"/>
              <a:t>округа</a:t>
            </a:r>
            <a:endParaRPr lang="ru-RU" sz="1200" dirty="0"/>
          </a:p>
          <a:p>
            <a:pPr algn="ctr"/>
            <a:r>
              <a:rPr lang="ru-RU" sz="1200" dirty="0"/>
              <a:t>3.Основных направлений бюджетной и налоговой политики Промышленновского муниципального </a:t>
            </a:r>
            <a:r>
              <a:rPr lang="ru-RU" sz="1200" dirty="0" smtClean="0"/>
              <a:t>округа</a:t>
            </a:r>
            <a:endParaRPr lang="ru-RU" sz="1200" dirty="0"/>
          </a:p>
          <a:p>
            <a:pPr algn="ctr"/>
            <a:r>
              <a:rPr lang="ru-RU" sz="1200" dirty="0"/>
              <a:t>4.Муниципальных программ Промышленновского </a:t>
            </a:r>
          </a:p>
          <a:p>
            <a:pPr algn="ctr"/>
            <a:r>
              <a:rPr lang="ru-RU" sz="1200" dirty="0"/>
              <a:t>муниципального </a:t>
            </a:r>
            <a:r>
              <a:rPr lang="ru-RU" sz="1200" dirty="0" smtClean="0"/>
              <a:t>округа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27350" y="2143959"/>
            <a:ext cx="1950217" cy="830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1. Составление проекта бюджета </a:t>
            </a:r>
          </a:p>
          <a:p>
            <a:pPr algn="ctr"/>
            <a:r>
              <a:rPr lang="ru-RU" sz="1200" dirty="0"/>
              <a:t>(не позднее 15 ноября </a:t>
            </a:r>
            <a:r>
              <a:rPr lang="ru-RU" sz="1200" dirty="0" smtClean="0"/>
              <a:t>202</a:t>
            </a:r>
            <a:r>
              <a:rPr lang="ru-RU" sz="1200" dirty="0"/>
              <a:t>5</a:t>
            </a:r>
            <a:r>
              <a:rPr lang="en-US" sz="1200" dirty="0" smtClean="0"/>
              <a:t> </a:t>
            </a:r>
            <a:r>
              <a:rPr lang="ru-RU" sz="1200" dirty="0" smtClean="0"/>
              <a:t>года</a:t>
            </a:r>
            <a:r>
              <a:rPr lang="ru-RU" sz="1200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1361" y="4514019"/>
            <a:ext cx="1950217" cy="830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2. Рассмотрение бюджета </a:t>
            </a:r>
          </a:p>
          <a:p>
            <a:pPr algn="ctr"/>
            <a:r>
              <a:rPr lang="ru-RU" sz="1200" dirty="0"/>
              <a:t>(1 чтение – ноябрь </a:t>
            </a:r>
            <a:r>
              <a:rPr lang="ru-RU" sz="1200" dirty="0" smtClean="0"/>
              <a:t>202</a:t>
            </a:r>
            <a:r>
              <a:rPr lang="ru-RU" sz="1200" dirty="0"/>
              <a:t>5</a:t>
            </a:r>
            <a:r>
              <a:rPr lang="ru-RU" sz="1200" dirty="0" smtClean="0"/>
              <a:t> </a:t>
            </a:r>
            <a:r>
              <a:rPr lang="ru-RU" sz="1200" dirty="0"/>
              <a:t>года, 2 чтение – декабрь </a:t>
            </a:r>
            <a:r>
              <a:rPr lang="ru-RU" sz="1200" dirty="0" smtClean="0"/>
              <a:t>202</a:t>
            </a:r>
            <a:r>
              <a:rPr lang="ru-RU" sz="1200" dirty="0"/>
              <a:t>5</a:t>
            </a:r>
            <a:r>
              <a:rPr lang="ru-RU" sz="1200" dirty="0" smtClean="0"/>
              <a:t> </a:t>
            </a:r>
            <a:r>
              <a:rPr lang="ru-RU" sz="1200" dirty="0"/>
              <a:t>года)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2872" y="5818615"/>
            <a:ext cx="1950217" cy="4616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3. Утверждение бюджета</a:t>
            </a:r>
          </a:p>
          <a:p>
            <a:pPr algn="ctr"/>
            <a:r>
              <a:rPr lang="ru-RU" sz="1200" b="1" dirty="0"/>
              <a:t> (декабрь </a:t>
            </a:r>
            <a:r>
              <a:rPr lang="ru-RU" sz="1200" b="1" dirty="0" smtClean="0"/>
              <a:t>202</a:t>
            </a:r>
            <a:r>
              <a:rPr lang="ru-RU" sz="1200" b="1" dirty="0"/>
              <a:t>5</a:t>
            </a:r>
            <a:r>
              <a:rPr lang="ru-RU" sz="1200" b="1" dirty="0" smtClean="0"/>
              <a:t> </a:t>
            </a:r>
            <a:r>
              <a:rPr lang="ru-RU" sz="1200" b="1" dirty="0"/>
              <a:t>года</a:t>
            </a:r>
            <a:r>
              <a:rPr lang="ru-RU" sz="12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448" y="4646275"/>
            <a:ext cx="1950217" cy="646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4. Исполнение бюджета </a:t>
            </a:r>
          </a:p>
          <a:p>
            <a:pPr algn="ctr"/>
            <a:r>
              <a:rPr lang="ru-RU" sz="1200" dirty="0"/>
              <a:t>(в течение </a:t>
            </a:r>
            <a:r>
              <a:rPr lang="ru-RU" sz="1200" dirty="0" smtClean="0"/>
              <a:t>202</a:t>
            </a:r>
            <a:r>
              <a:rPr lang="ru-RU" sz="1200" dirty="0"/>
              <a:t>6</a:t>
            </a:r>
            <a:r>
              <a:rPr lang="ru-RU" sz="1200" dirty="0" smtClean="0"/>
              <a:t> </a:t>
            </a:r>
            <a:r>
              <a:rPr lang="ru-RU" sz="1200" dirty="0"/>
              <a:t>финансового года)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896" y="2236292"/>
            <a:ext cx="1950217" cy="830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5. Формирование отчетности об исполнении бюджета </a:t>
            </a:r>
            <a:r>
              <a:rPr lang="ru-RU" sz="1200" dirty="0"/>
              <a:t>(не позднее 1 мая </a:t>
            </a:r>
            <a:r>
              <a:rPr lang="ru-RU" sz="1200" dirty="0" smtClean="0"/>
              <a:t>202</a:t>
            </a:r>
            <a:r>
              <a:rPr lang="ru-RU" sz="1200" dirty="0"/>
              <a:t>7</a:t>
            </a:r>
            <a:r>
              <a:rPr lang="ru-RU" sz="1200" dirty="0" smtClean="0"/>
              <a:t> </a:t>
            </a:r>
            <a:r>
              <a:rPr lang="ru-RU" sz="1200" dirty="0"/>
              <a:t>года)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2872" y="1681739"/>
            <a:ext cx="1950217" cy="646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6. Утверждение отчета об исполнении бюджета </a:t>
            </a:r>
            <a:r>
              <a:rPr lang="ru-RU" sz="1200" dirty="0"/>
              <a:t>(июнь </a:t>
            </a:r>
            <a:r>
              <a:rPr lang="ru-RU" sz="1200" dirty="0" smtClean="0"/>
              <a:t>202</a:t>
            </a:r>
            <a:r>
              <a:rPr lang="ru-RU" sz="1200" dirty="0"/>
              <a:t>7</a:t>
            </a:r>
            <a:r>
              <a:rPr lang="ru-RU" sz="1200" dirty="0" smtClean="0"/>
              <a:t> </a:t>
            </a:r>
            <a:r>
              <a:rPr lang="ru-RU" sz="1200" dirty="0"/>
              <a:t>года)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872351" y="3300040"/>
            <a:ext cx="230107" cy="93610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1208584" y="3284991"/>
            <a:ext cx="230100" cy="936105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>
            <a:off x="1265514" y="1681357"/>
            <a:ext cx="2418269" cy="388403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>
            <a:off x="5889108" y="5640173"/>
            <a:ext cx="2537241" cy="388800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16200000">
            <a:off x="2260646" y="4563807"/>
            <a:ext cx="388800" cy="2457478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89" y="229085"/>
            <a:ext cx="7416824" cy="1008112"/>
          </a:xfrm>
        </p:spPr>
        <p:txBody>
          <a:bodyPr>
            <a:noAutofit/>
          </a:bodyPr>
          <a:lstStyle/>
          <a:p>
            <a:pPr lvl="0"/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</a:rPr>
              <a:t>            Основные параметры бюджета муниципального округа на 202</a:t>
            </a:r>
            <a:r>
              <a:rPr lang="ru-RU" sz="2500" i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</a:rPr>
              <a:t> год и на плановый период 202</a:t>
            </a:r>
            <a:r>
              <a:rPr lang="ru-RU" sz="2500" i="1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</a:rPr>
              <a:t> и 202</a:t>
            </a:r>
            <a:r>
              <a:rPr lang="ru-RU" sz="2500" i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</a:rPr>
              <a:t> годов.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5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747" y="1556792"/>
            <a:ext cx="13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202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31676"/>
            <a:ext cx="13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202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3" y="4918139"/>
            <a:ext cx="13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202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60848"/>
            <a:ext cx="4572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доходы</a:t>
            </a:r>
            <a:r>
              <a:rPr lang="ru-RU" sz="1600" dirty="0" smtClean="0"/>
              <a:t> в сумме </a:t>
            </a:r>
            <a:r>
              <a:rPr lang="en-US" sz="1600" dirty="0" smtClean="0"/>
              <a:t>2 857 343,3 </a:t>
            </a:r>
            <a:r>
              <a:rPr lang="ru-RU" sz="1600" dirty="0" smtClean="0"/>
              <a:t>тыс. рублей,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</a:t>
            </a:r>
            <a:r>
              <a:rPr lang="ru-RU" sz="1600" dirty="0" smtClean="0"/>
              <a:t> в сумме </a:t>
            </a:r>
            <a:r>
              <a:rPr lang="en-US" sz="1600" dirty="0" smtClean="0"/>
              <a:t>2 874 196,4 </a:t>
            </a:r>
            <a:r>
              <a:rPr lang="ru-RU" sz="1600" dirty="0" smtClean="0"/>
              <a:t>тыс. рублей;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дефицит</a:t>
            </a:r>
            <a:r>
              <a:rPr lang="ru-RU" sz="1600" dirty="0" smtClean="0"/>
              <a:t> в сумме 16 </a:t>
            </a:r>
            <a:r>
              <a:rPr lang="en-US" sz="1600" dirty="0" smtClean="0"/>
              <a:t>853,1</a:t>
            </a:r>
            <a:r>
              <a:rPr lang="ru-RU" sz="1600" dirty="0" smtClean="0"/>
              <a:t> тыс. рублей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577" y="3748640"/>
            <a:ext cx="4572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доходы</a:t>
            </a:r>
            <a:r>
              <a:rPr lang="ru-RU" sz="1600" dirty="0" smtClean="0"/>
              <a:t> в сумме </a:t>
            </a:r>
            <a:r>
              <a:rPr lang="en-US" sz="1600" dirty="0" smtClean="0"/>
              <a:t>3 023 907,0 </a:t>
            </a:r>
            <a:r>
              <a:rPr lang="ru-RU" sz="1600" dirty="0" smtClean="0"/>
              <a:t>тыс. рублей,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</a:t>
            </a:r>
            <a:r>
              <a:rPr lang="ru-RU" sz="1600" dirty="0" smtClean="0"/>
              <a:t> в сумме </a:t>
            </a:r>
            <a:r>
              <a:rPr lang="en-US" sz="1600" dirty="0" smtClean="0"/>
              <a:t>3 040650,3 </a:t>
            </a:r>
            <a:r>
              <a:rPr lang="ru-RU" sz="1600" dirty="0" smtClean="0"/>
              <a:t>тыс. рублей;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дефицит</a:t>
            </a:r>
            <a:r>
              <a:rPr lang="ru-RU" sz="1600" dirty="0" smtClean="0"/>
              <a:t> в сумме 16 7</a:t>
            </a:r>
            <a:r>
              <a:rPr lang="en-US" sz="1600" dirty="0" smtClean="0"/>
              <a:t>43,3 </a:t>
            </a:r>
            <a:r>
              <a:rPr lang="ru-RU" sz="1600" dirty="0" smtClean="0"/>
              <a:t>тыс. рублей.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48399"/>
            <a:ext cx="4572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доходы</a:t>
            </a:r>
            <a:r>
              <a:rPr lang="ru-RU" sz="1600" dirty="0" smtClean="0"/>
              <a:t> в сумме </a:t>
            </a:r>
            <a:r>
              <a:rPr lang="en-US" sz="1600" dirty="0" smtClean="0"/>
              <a:t>2 561 006,0 </a:t>
            </a:r>
            <a:r>
              <a:rPr lang="ru-RU" sz="1600" dirty="0" smtClean="0"/>
              <a:t>тыс. рублей,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</a:t>
            </a:r>
            <a:r>
              <a:rPr lang="ru-RU" sz="1600" dirty="0" smtClean="0"/>
              <a:t> в сумме </a:t>
            </a:r>
            <a:r>
              <a:rPr lang="en-US" sz="1600" dirty="0" smtClean="0"/>
              <a:t>2 577 738,4 </a:t>
            </a:r>
            <a:r>
              <a:rPr lang="ru-RU" sz="1600" dirty="0" smtClean="0"/>
              <a:t>тыс. рублей;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дефицит</a:t>
            </a:r>
            <a:r>
              <a:rPr lang="ru-RU" sz="1600" dirty="0" smtClean="0"/>
              <a:t> в сумме </a:t>
            </a:r>
            <a:r>
              <a:rPr lang="en-US" sz="1600" dirty="0" smtClean="0"/>
              <a:t>16 732,4 </a:t>
            </a:r>
            <a:r>
              <a:rPr lang="ru-RU" sz="1600" dirty="0" smtClean="0"/>
              <a:t>тыс. рублей. </a:t>
            </a:r>
            <a:endParaRPr lang="ru-RU" sz="16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65241"/>
              </p:ext>
            </p:extLst>
          </p:nvPr>
        </p:nvGraphicFramePr>
        <p:xfrm>
          <a:off x="4662497" y="765902"/>
          <a:ext cx="4392488" cy="583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/>
          <p:nvPr/>
        </p:nvSpPr>
        <p:spPr>
          <a:xfrm>
            <a:off x="5724128" y="4560580"/>
            <a:ext cx="115212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2 577 738,4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724128" y="5136244"/>
            <a:ext cx="115212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561 006,0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5441"/>
            <a:ext cx="8139453" cy="577255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Доходы бюджета муниципального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округа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44624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13626"/>
              </p:ext>
            </p:extLst>
          </p:nvPr>
        </p:nvGraphicFramePr>
        <p:xfrm>
          <a:off x="216366" y="813200"/>
          <a:ext cx="8600891" cy="5986176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3758162"/>
                <a:gridCol w="933233"/>
                <a:gridCol w="949345"/>
                <a:gridCol w="973189"/>
                <a:gridCol w="973189"/>
                <a:gridCol w="1013773"/>
              </a:tblGrid>
              <a:tr h="51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Оценка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</a:tr>
              <a:tr h="26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5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614 706,2</a:t>
                      </a:r>
                      <a:endParaRPr lang="ru-RU" sz="1400" b="1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667</a:t>
                      </a:r>
                      <a:r>
                        <a:rPr lang="en-US" sz="14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314,3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667</a:t>
                      </a:r>
                      <a:r>
                        <a:rPr lang="en-US" sz="14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517,5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669 681,0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672 464,0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418 100,5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450 601,0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445 693,0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451 192,0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455 346,0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Акцизы на нефтепродукты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31 118,3</a:t>
                      </a:r>
                      <a:endParaRPr lang="ru-RU" sz="1400" b="0" i="1" u="none" strike="noStrike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33 977,0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38 349,0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38 748,0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37 144,0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Туристический налог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0" i="1" u="none" strike="noStrike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797,0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1 423,0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1 743,0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2 143,0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Упрощенная система  налогообложения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618,1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48 219,0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54</a:t>
                      </a:r>
                      <a:r>
                        <a:rPr lang="en-US" sz="140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532,0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58 249,0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56 774,0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2,0</a:t>
                      </a:r>
                      <a:endParaRPr lang="ru-RU" sz="14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3 070,8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13 575,0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6 923,0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6 923,0</a:t>
                      </a: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6 923,0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411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5 668,2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9 377,0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6 735,0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7 005,0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7 285,0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72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</a:t>
                      </a:r>
                      <a:r>
                        <a:rPr lang="ru-RU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имущество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52 280,8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58 730,0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60 533,0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61 324,0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62 193,0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10 432,5</a:t>
                      </a:r>
                      <a:endParaRPr lang="ru-RU" sz="14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18 985,0</a:t>
                      </a:r>
                      <a:endParaRPr lang="ru-RU" sz="14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US" sz="140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477,0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19 671,0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US" sz="140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867,0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411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26 494,5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24 526,0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25 581,0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22 758,0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22 758,0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52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2 759,9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2 202,0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411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1 244,2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478,0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118,0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68,0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68,0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411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4 814,9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2 531,0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5 200,0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1 000,0</a:t>
                      </a:r>
                      <a:endParaRPr lang="ru-RU" sz="14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000,0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5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Административные платежи и сборы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34,5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Штрафы, возмещение ущерба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6 414,3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1 014,0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743,0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749,0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762,0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Прочие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неналоговые доходы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2 649,2</a:t>
                      </a:r>
                      <a:endParaRPr lang="ru-RU" sz="1400" b="0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2 300,3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2 209,5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250,0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57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Безвозмездные </a:t>
                      </a:r>
                      <a:r>
                        <a:rPr lang="ru-RU" sz="15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поступления</a:t>
                      </a:r>
                      <a:endParaRPr lang="ru-RU" sz="15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1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3 095 540,0</a:t>
                      </a:r>
                      <a:endParaRPr lang="ru-RU" sz="1400" b="1" i="1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3 222 123,7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2 189 825,8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2 354 226,0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1 888 542,0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57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Всего </a:t>
                      </a:r>
                      <a:r>
                        <a:rPr lang="ru-RU" sz="15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доходов</a:t>
                      </a:r>
                      <a:endParaRPr lang="ru-RU" sz="15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3 710 246,2</a:t>
                      </a:r>
                      <a:endParaRPr lang="ru-RU" sz="1400" b="1" i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3 889 438,0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2 857 343,3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3 023 907,0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2 561 006,0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-37284"/>
            <a:ext cx="936104" cy="87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12048</TotalTime>
  <Words>4671</Words>
  <Application>Microsoft Office PowerPoint</Application>
  <PresentationFormat>Экран (4:3)</PresentationFormat>
  <Paragraphs>1073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«Бюджет для граждан» Промышленновского муниципального округа  на 2026 год и плановый период 2027 и 2028 годов </vt:lpstr>
      <vt:lpstr>Промышленновский муниципальный округ на 01.01.2025 г.</vt:lpstr>
      <vt:lpstr>Основные показатели развития экономики  Промышленновского муниципального округа.</vt:lpstr>
      <vt:lpstr>Среднемесячная заработная плата, тыс. руб.</vt:lpstr>
      <vt:lpstr>     Индекс потребительских цен, к соответствующему периоду предыдущего года (%).</vt:lpstr>
      <vt:lpstr>Уровень официальной безработицы, %</vt:lpstr>
      <vt:lpstr>Этапы бюджетного процесса. </vt:lpstr>
      <vt:lpstr>            Основные параметры бюджета муниципального округа на 2026 год и на плановый период 2027 и 2028 годов.  </vt:lpstr>
      <vt:lpstr>Доходы бюджета муниципального  округа</vt:lpstr>
      <vt:lpstr>         Расходы бюджета муниципального округа по разделам,          подразделам классификации расходов. тыс. руб.</vt:lpstr>
      <vt:lpstr>Структура расходов бюджета муниципального округа  в 2026 году. тыс. руб.</vt:lpstr>
      <vt:lpstr>Расходы бюджета муниципального округа в разрезе муниципальных программ Промышленновского муниципального округа. тыс. руб.</vt:lpstr>
      <vt:lpstr>Муниципальная программа    «Экономическое развитие и инновационная экономика в  Промышленновском муниципальном округе» </vt:lpstr>
      <vt:lpstr>Муниципальная программа  «Поддержка агропромышленного  комплекса в  Промышленновском  муниципальном округе» </vt:lpstr>
      <vt:lpstr>Муниципальная программа «Информационное обеспечение  населения Промышленновского  муниципального округа» </vt:lpstr>
      <vt:lpstr>Муниципальная программа «Социальная поддержка населения Промышленновского муниципального округа» </vt:lpstr>
      <vt:lpstr>Презентация PowerPoint</vt:lpstr>
      <vt:lpstr>Презентация PowerPoint</vt:lpstr>
      <vt:lpstr>Муниципальная программа «Развитие системы образования и воспитания детей в Промышленновском муниципальном округе» </vt:lpstr>
      <vt:lpstr>Муниципальная программа «Развитие системы образования и воспитания детей в Промышленновском муниципальном округе» </vt:lpstr>
      <vt:lpstr>Муниципальная программа «Жилищно-коммунальный и дорожный комплекс, энергосбережение и повышение энергоэффективности экономики в Промышленновском муниципальном округе»</vt:lpstr>
      <vt:lpstr>Муниципальная программа «Жилищно-коммунальный и дорожный комплекс, энергосбережение и повышение энергоэффективности экономики в Промышленновском муниципальном округе»</vt:lpstr>
      <vt:lpstr>Муниципальная программа «Развитие культуры, молодежной политики, спорта и туризма в Промышленновском муниципальном округе»</vt:lpstr>
      <vt:lpstr>Муниципальная программа «Развитие культуры, молодежной политики, спорта и туризма в Промышленновском муниципальном округе»</vt:lpstr>
      <vt:lpstr>Муниципальная программа «Обеспечение безопасности жизнедеятельности населения и предприятий в Промышленновском муниципальном округе» </vt:lpstr>
      <vt:lpstr>Муниципальная программа  "Жилье и социальная инфраструктура  Промышленновского муниципального округа"</vt:lpstr>
      <vt:lpstr>Муниципальная программа   "Кадровая политика Промышленновского муниципального округа"</vt:lpstr>
      <vt:lpstr>Муниципальная программа   «Управление муниципальными финансами Промышленновского муниципального округа»         </vt:lpstr>
      <vt:lpstr>Муниципальная программа    "Эффективная власть Промышленновского муниципального округа"</vt:lpstr>
      <vt:lpstr>Муниципальная программа "Формирование современной городской среды Промышленновского муниципального округа"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 Промышленновского муниципального района  на 2019 год и плановый период 2020 и 2021 годов</dc:title>
  <dc:creator>Борькин Е.С.</dc:creator>
  <cp:lastModifiedBy>Мария</cp:lastModifiedBy>
  <cp:revision>489</cp:revision>
  <cp:lastPrinted>2026-01-10T07:21:41Z</cp:lastPrinted>
  <dcterms:created xsi:type="dcterms:W3CDTF">2019-03-14T01:35:35Z</dcterms:created>
  <dcterms:modified xsi:type="dcterms:W3CDTF">2026-01-12T01:58:07Z</dcterms:modified>
</cp:coreProperties>
</file>